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00EED8-887F-4230-8414-708BFABCA381}" v="256" dt="2023-10-02T00:07:57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83D70-91AA-429A-BD57-1CB6792B30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36" y="1078030"/>
            <a:ext cx="9288096" cy="2956718"/>
          </a:xfrm>
        </p:spPr>
        <p:txBody>
          <a:bodyPr anchor="t">
            <a:noAutofit/>
          </a:bodyPr>
          <a:lstStyle>
            <a:lvl1pPr algn="l">
              <a:defRPr sz="6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65D245-B564-481D-A323-F73C5BCA8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8136" y="4455621"/>
            <a:ext cx="9288096" cy="1435331"/>
          </a:xfrm>
        </p:spPr>
        <p:txBody>
          <a:bodyPr>
            <a:normAutofit/>
          </a:bodyPr>
          <a:lstStyle>
            <a:lvl1pPr marL="0" indent="0" algn="l">
              <a:lnSpc>
                <a:spcPct val="12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072EE-51B3-4C0C-A460-4684AB079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422A5-3076-413B-84CB-ED3BA4171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67C68-40D5-477E-9DBC-C28FD4B11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34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6C900-05BC-4021-B69F-2DAF974B7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6E227-253A-44A0-9404-1CFD8CE41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F5A02-0FC4-41C8-A13C-4C929B288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59378-C430-49DB-B2D6-E32FBBCD4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9D57D-CB8E-4E67-AE2D-2790E2AA6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468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2CF945-D70F-49C1-8CE5-5758C11660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0" y="1091381"/>
            <a:ext cx="2171700" cy="495336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FDB721-04AA-4330-8045-3F2D9BB4B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091381"/>
            <a:ext cx="8265340" cy="495336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18C15-991C-4C71-8DCD-DB3B38888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28CC3-5830-4EFA-B28E-1648904DE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DA91B6-E419-4483-9B66-3C758788B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E447C6A-78C3-4687-9A71-A05DBF6700DE}"/>
              </a:ext>
            </a:extLst>
          </p:cNvPr>
          <p:cNvCxnSpPr>
            <a:cxnSpLocks/>
          </p:cNvCxnSpPr>
          <p:nvPr/>
        </p:nvCxnSpPr>
        <p:spPr>
          <a:xfrm>
            <a:off x="11387805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644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EE2F5-9D3C-4BE7-9AD5-335B31CF2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98C4F-4BF6-47CF-ABEE-2B12748C4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39070-70D2-4DD1-A439-155343FE2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1AB30-CD74-471D-9FA6-ADC0C901E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137C4-F19E-4521-8DCB-4E0CF9CA3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060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8007D-9B1D-4E2C-B38F-29C682099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9127"/>
            <a:ext cx="9272260" cy="3472874"/>
          </a:xfrm>
        </p:spPr>
        <p:txBody>
          <a:bodyPr anchor="t">
            <a:normAutofit/>
          </a:bodyPr>
          <a:lstStyle>
            <a:lvl1pPr>
              <a:defRPr sz="40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0C51B-B525-4032-9D08-2978D7367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0939" y="4572000"/>
            <a:ext cx="9272262" cy="1320801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08851-4DCC-447C-828A-5F7E66F76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94542-CAEF-4D6C-BE6A-BC100F059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BDE40-8468-4051-9703-B751608AA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954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BF7AE-3892-4896-8C15-7A35A41EF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9890066" cy="129422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D9A26-86F1-4817-B243-4DE63B4F18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2185" y="2440568"/>
            <a:ext cx="4841505" cy="38012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54BF9B-EA16-48C8-96B9-7A66051BE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40568"/>
            <a:ext cx="4806002" cy="3801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6E2D9F-1FCE-4A1C-996E-DB05777A8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29E05-3F6C-40BF-9324-118588B6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BE013-C5C0-4CBD-982E-36F037F73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666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ED885-5FE5-4407-BE4D-FAD01C40A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84333"/>
            <a:ext cx="9949455" cy="83885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22A77-C134-4857-83E5-51217D3C2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2088" y="1923190"/>
            <a:ext cx="4816475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ECBFE-C62C-471B-BFE4-1272EAC34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2088" y="2825791"/>
            <a:ext cx="4816475" cy="3363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0AFC6-F407-4F35-BD37-B32F9B4036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5482" y="1923190"/>
            <a:ext cx="4824913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8D60D5-0F83-46CB-92F3-849FC08E6E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5482" y="2825791"/>
            <a:ext cx="4824913" cy="3363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5AE694-5CA0-48DA-90D3-EC42BD1D8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40A80D-4CCB-4899-9E1D-A5967F4E6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753A9D-469A-4ED9-99A1-7E4B115F8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606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7C91E-0A11-4E5D-9B8D-5316E73A2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B8A8D1-71AD-4F9F-B393-9EED83FEF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36922-9A4C-453D-9B70-0C3A70281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AAEF2-65DC-4E28-9AA4-5115ACB07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393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48B02B-A32A-4383-BBC7-0C383390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FF7E77-47E0-4F9E-9148-8D0C59C0C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8005A2-ECF0-4759-A17B-FDECE8068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653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1DD4B-5676-477E-8C52-4C1CF160F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4448"/>
            <a:ext cx="3785860" cy="1554362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A3E63-EB15-4D82-BF2B-36BB030C4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500" y="922689"/>
            <a:ext cx="548600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E994E-BAB7-43DC-A0E4-C779CF2A3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701254"/>
            <a:ext cx="3785860" cy="316773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EFAAA-1B70-42AA-ADCC-F49B58132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C7B6CC-1C13-4F34-AC86-CCD442C8C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F1B638-9061-41AD-AF47-73A4AF8B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829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F3C43-1676-4A29-83F9-D788ED2E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7280"/>
            <a:ext cx="3785860" cy="1559740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14A903-97C7-4349-B8CE-1BBED1942E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4500" y="1143000"/>
            <a:ext cx="5486400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0A9F58-4AEB-4286-98F7-3C77AA913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697480"/>
            <a:ext cx="3785860" cy="309342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55A58-F085-4500-AF61-045B12C8F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36470-561D-49AE-AC84-B79D483FD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F2BE2-DF21-4683-9D5F-849A525FD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409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4438DC-3CEE-4170-9B1C-BAC05CD8C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12942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19D24-DCBE-47F9-8B85-8A118B02B3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8136" y="2447778"/>
            <a:ext cx="9922764" cy="383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F5788-BDCE-49E2-80AE-31C739C6A0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15200" y="6389688"/>
            <a:ext cx="36953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E45834-53BD-4C8F-B791-CD5378F4150E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5844-8163-4D82-BEFC-BC2D8D511B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90940" y="6389688"/>
            <a:ext cx="44335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98A50-C435-4220-82C6-C8D62A7C9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190" y="6389688"/>
            <a:ext cx="940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8689CE0-64D2-447C-9C1F-872D111D8AC3}"/>
              </a:ext>
            </a:extLst>
          </p:cNvPr>
          <p:cNvCxnSpPr>
            <a:cxnSpLocks/>
          </p:cNvCxnSpPr>
          <p:nvPr/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4487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2D1A37-7C2A-4258-95A8-919D781C69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Líneas curvas blancas en movimiento en 3D">
            <a:extLst>
              <a:ext uri="{FF2B5EF4-FFF2-40B4-BE49-F238E27FC236}">
                <a16:creationId xmlns:a16="http://schemas.microsoft.com/office/drawing/2014/main" id="{93053627-2B84-A0F0-8A6A-86C5F10763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37500" b="375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C0776A0-F3D1-AEC9-DE44-3676E35688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10651" y="-1010655"/>
            <a:ext cx="6858003" cy="8879304"/>
          </a:xfrm>
          <a:prstGeom prst="rect">
            <a:avLst/>
          </a:prstGeom>
          <a:gradFill>
            <a:gsLst>
              <a:gs pos="0">
                <a:srgbClr val="000000">
                  <a:alpha val="36000"/>
                </a:srgbClr>
              </a:gs>
              <a:gs pos="51600">
                <a:srgbClr val="000000">
                  <a:alpha val="34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9318" y="2223018"/>
            <a:ext cx="7819987" cy="2579642"/>
          </a:xfrm>
        </p:spPr>
        <p:txBody>
          <a:bodyPr anchor="t">
            <a:normAutofit/>
          </a:bodyPr>
          <a:lstStyle/>
          <a:p>
            <a:r>
              <a:rPr lang="en-US" sz="4200">
                <a:solidFill>
                  <a:srgbClr val="FFFFFF"/>
                </a:solidFill>
                <a:ea typeface="Calibri Light"/>
                <a:cs typeface="Calibri Light"/>
              </a:rPr>
              <a:t>Algoritmos Paralelos</a:t>
            </a:r>
            <a:endParaRPr lang="en-US" sz="42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4931" y="4813075"/>
            <a:ext cx="8519850" cy="1022953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Tarea#2</a:t>
            </a:r>
          </a:p>
          <a:p>
            <a:r>
              <a:rPr lang="en-US" dirty="0">
                <a:solidFill>
                  <a:srgbClr val="FFFFFF"/>
                </a:solidFill>
              </a:rPr>
              <a:t>Georges Gil 1-18-2363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2335591"/>
            <a:ext cx="804195" cy="0"/>
          </a:xfrm>
          <a:prstGeom prst="line">
            <a:avLst/>
          </a:prstGeom>
          <a:ln w="8572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1B1731-39D9-4145-8343-C209E1F09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298503-B6BB-C855-3393-EF1E0ED12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935" y="-3391"/>
            <a:ext cx="6308775" cy="1620325"/>
          </a:xfrm>
        </p:spPr>
        <p:txBody>
          <a:bodyPr>
            <a:normAutofit fontScale="90000"/>
          </a:bodyPr>
          <a:lstStyle/>
          <a:p>
            <a:r>
              <a:rPr lang="en-US" sz="6000">
                <a:ea typeface="+mj-lt"/>
                <a:cs typeface="+mj-lt"/>
              </a:rPr>
              <a:t>Procesamiento Paralelo</a:t>
            </a:r>
            <a:endParaRPr lang="en-US" sz="600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6683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71EA5-E12B-3C56-E155-5C5F86928B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71" y="1506269"/>
            <a:ext cx="8402671" cy="522025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El </a:t>
            </a:r>
            <a:r>
              <a:rPr lang="en-US" err="1"/>
              <a:t>procesamiento</a:t>
            </a:r>
            <a:r>
              <a:rPr lang="en-US" dirty="0"/>
              <a:t> </a:t>
            </a:r>
            <a:r>
              <a:rPr lang="en-US" err="1"/>
              <a:t>en</a:t>
            </a:r>
            <a:r>
              <a:rPr lang="en-US" dirty="0"/>
              <a:t> </a:t>
            </a:r>
            <a:r>
              <a:rPr lang="en-US" err="1"/>
              <a:t>paralelo</a:t>
            </a:r>
            <a:r>
              <a:rPr lang="en-US" dirty="0"/>
              <a:t> es </a:t>
            </a:r>
            <a:r>
              <a:rPr lang="en-US" err="1"/>
              <a:t>una</a:t>
            </a:r>
            <a:r>
              <a:rPr lang="en-US" dirty="0"/>
              <a:t> </a:t>
            </a:r>
            <a:r>
              <a:rPr lang="en-US" err="1"/>
              <a:t>técnica</a:t>
            </a:r>
            <a:r>
              <a:rPr lang="en-US" dirty="0"/>
              <a:t> de </a:t>
            </a:r>
            <a:r>
              <a:rPr lang="en-US" err="1"/>
              <a:t>computación</a:t>
            </a:r>
            <a:r>
              <a:rPr lang="en-US" dirty="0"/>
              <a:t> que </a:t>
            </a:r>
            <a:r>
              <a:rPr lang="en-US" err="1"/>
              <a:t>permite</a:t>
            </a:r>
            <a:r>
              <a:rPr lang="en-US" dirty="0"/>
              <a:t> la </a:t>
            </a:r>
            <a:r>
              <a:rPr lang="en-US" err="1"/>
              <a:t>ejecución</a:t>
            </a:r>
            <a:r>
              <a:rPr lang="en-US" dirty="0"/>
              <a:t> </a:t>
            </a:r>
            <a:r>
              <a:rPr lang="en-US" err="1"/>
              <a:t>simultánea</a:t>
            </a:r>
            <a:r>
              <a:rPr lang="en-US" dirty="0"/>
              <a:t> de </a:t>
            </a:r>
            <a:r>
              <a:rPr lang="en-US" err="1"/>
              <a:t>múltiples</a:t>
            </a:r>
            <a:r>
              <a:rPr lang="en-US" dirty="0"/>
              <a:t> </a:t>
            </a:r>
            <a:r>
              <a:rPr lang="en-US" err="1"/>
              <a:t>tareas</a:t>
            </a:r>
            <a:r>
              <a:rPr lang="en-US" dirty="0"/>
              <a:t> e </a:t>
            </a:r>
            <a:r>
              <a:rPr lang="en-US" err="1"/>
              <a:t>instrucciones</a:t>
            </a:r>
            <a:r>
              <a:rPr lang="en-US" dirty="0"/>
              <a:t>. Esta </a:t>
            </a:r>
            <a:r>
              <a:rPr lang="en-US" err="1"/>
              <a:t>técnica</a:t>
            </a:r>
            <a:r>
              <a:rPr lang="en-US" dirty="0"/>
              <a:t> se </a:t>
            </a:r>
            <a:r>
              <a:rPr lang="en-US" err="1"/>
              <a:t>basa</a:t>
            </a:r>
            <a:r>
              <a:rPr lang="en-US" dirty="0"/>
              <a:t> </a:t>
            </a:r>
            <a:r>
              <a:rPr lang="en-US" err="1"/>
              <a:t>en</a:t>
            </a:r>
            <a:r>
              <a:rPr lang="en-US" dirty="0"/>
              <a:t> la </a:t>
            </a:r>
            <a:r>
              <a:rPr lang="en-US" err="1"/>
              <a:t>división</a:t>
            </a:r>
            <a:r>
              <a:rPr lang="en-US" dirty="0"/>
              <a:t> del </a:t>
            </a:r>
            <a:r>
              <a:rPr lang="en-US" err="1"/>
              <a:t>trabajo</a:t>
            </a:r>
            <a:r>
              <a:rPr lang="en-US" dirty="0"/>
              <a:t> </a:t>
            </a:r>
            <a:r>
              <a:rPr lang="en-US" err="1"/>
              <a:t>en</a:t>
            </a:r>
            <a:r>
              <a:rPr lang="en-US" dirty="0"/>
              <a:t> </a:t>
            </a:r>
            <a:r>
              <a:rPr lang="en-US" err="1"/>
              <a:t>trozos</a:t>
            </a:r>
            <a:r>
              <a:rPr lang="en-US" dirty="0"/>
              <a:t> </a:t>
            </a:r>
            <a:r>
              <a:rPr lang="en-US" err="1"/>
              <a:t>más</a:t>
            </a:r>
            <a:r>
              <a:rPr lang="en-US" dirty="0"/>
              <a:t> simples, que se </a:t>
            </a:r>
            <a:r>
              <a:rPr lang="en-US" err="1"/>
              <a:t>ejecutan</a:t>
            </a:r>
            <a:r>
              <a:rPr lang="en-US" dirty="0"/>
              <a:t> de forma </a:t>
            </a:r>
            <a:r>
              <a:rPr lang="en-US" err="1"/>
              <a:t>simultánea</a:t>
            </a:r>
            <a:r>
              <a:rPr lang="en-US" dirty="0"/>
              <a:t> </a:t>
            </a:r>
            <a:r>
              <a:rPr lang="en-US" err="1"/>
              <a:t>en</a:t>
            </a:r>
            <a:r>
              <a:rPr lang="en-US" dirty="0"/>
              <a:t> </a:t>
            </a:r>
            <a:r>
              <a:rPr lang="en-US" err="1"/>
              <a:t>diferentes</a:t>
            </a:r>
            <a:r>
              <a:rPr lang="en-US" dirty="0"/>
              <a:t> </a:t>
            </a:r>
            <a:r>
              <a:rPr lang="en-US" err="1"/>
              <a:t>núcleos</a:t>
            </a:r>
            <a:r>
              <a:rPr lang="en-US" dirty="0"/>
              <a:t> del </a:t>
            </a:r>
            <a:r>
              <a:rPr lang="en-US" err="1"/>
              <a:t>procesador</a:t>
            </a:r>
            <a:r>
              <a:rPr lang="en-US" dirty="0"/>
              <a:t>.</a:t>
            </a:r>
          </a:p>
          <a:p>
            <a:pPr>
              <a:lnSpc>
                <a:spcPct val="120000"/>
              </a:lnSpc>
            </a:pPr>
            <a:r>
              <a:rPr lang="en-US" dirty="0"/>
              <a:t>El </a:t>
            </a:r>
            <a:r>
              <a:rPr lang="en-US" err="1"/>
              <a:t>procesamiento</a:t>
            </a:r>
            <a:r>
              <a:rPr lang="en-US" dirty="0"/>
              <a:t> </a:t>
            </a:r>
            <a:r>
              <a:rPr lang="en-US" err="1"/>
              <a:t>en</a:t>
            </a:r>
            <a:r>
              <a:rPr lang="en-US" dirty="0"/>
              <a:t> </a:t>
            </a:r>
            <a:r>
              <a:rPr lang="en-US" err="1"/>
              <a:t>paralelo</a:t>
            </a:r>
            <a:r>
              <a:rPr lang="en-US" dirty="0"/>
              <a:t> se </a:t>
            </a:r>
            <a:r>
              <a:rPr lang="en-US" err="1"/>
              <a:t>utiliza</a:t>
            </a:r>
            <a:r>
              <a:rPr lang="en-US" dirty="0"/>
              <a:t> para </a:t>
            </a:r>
            <a:r>
              <a:rPr lang="en-US" err="1"/>
              <a:t>acelerar</a:t>
            </a:r>
            <a:r>
              <a:rPr lang="en-US" dirty="0"/>
              <a:t> la </a:t>
            </a:r>
            <a:r>
              <a:rPr lang="en-US" err="1"/>
              <a:t>ejecución</a:t>
            </a:r>
            <a:r>
              <a:rPr lang="en-US" dirty="0"/>
              <a:t> de </a:t>
            </a:r>
            <a:r>
              <a:rPr lang="en-US" err="1"/>
              <a:t>tareas</a:t>
            </a:r>
            <a:r>
              <a:rPr lang="en-US" dirty="0"/>
              <a:t>, </a:t>
            </a:r>
            <a:r>
              <a:rPr lang="en-US" err="1"/>
              <a:t>dividiéndolas</a:t>
            </a:r>
            <a:r>
              <a:rPr lang="en-US" dirty="0"/>
              <a:t> </a:t>
            </a:r>
            <a:r>
              <a:rPr lang="en-US" err="1"/>
              <a:t>en</a:t>
            </a:r>
            <a:r>
              <a:rPr lang="en-US" dirty="0"/>
              <a:t> partes </a:t>
            </a:r>
            <a:r>
              <a:rPr lang="en-US" err="1"/>
              <a:t>más</a:t>
            </a:r>
            <a:r>
              <a:rPr lang="en-US" dirty="0"/>
              <a:t> </a:t>
            </a:r>
            <a:r>
              <a:rPr lang="en-US" err="1"/>
              <a:t>pequeñas</a:t>
            </a:r>
            <a:r>
              <a:rPr lang="en-US" dirty="0"/>
              <a:t> que </a:t>
            </a:r>
            <a:r>
              <a:rPr lang="en-US" err="1"/>
              <a:t>pueden</a:t>
            </a:r>
            <a:r>
              <a:rPr lang="en-US" dirty="0"/>
              <a:t> ser </a:t>
            </a:r>
            <a:r>
              <a:rPr lang="en-US" err="1"/>
              <a:t>procesadas</a:t>
            </a:r>
            <a:r>
              <a:rPr lang="en-US" dirty="0"/>
              <a:t> </a:t>
            </a:r>
            <a:r>
              <a:rPr lang="en-US" err="1"/>
              <a:t>independientemente</a:t>
            </a:r>
            <a:r>
              <a:rPr lang="en-US" dirty="0"/>
              <a:t> 2. </a:t>
            </a:r>
            <a:r>
              <a:rPr lang="en-US" err="1"/>
              <a:t>Existen</a:t>
            </a:r>
            <a:r>
              <a:rPr lang="en-US" dirty="0"/>
              <a:t> </a:t>
            </a:r>
            <a:r>
              <a:rPr lang="en-US" err="1"/>
              <a:t>varios</a:t>
            </a:r>
            <a:r>
              <a:rPr lang="en-US" dirty="0"/>
              <a:t> </a:t>
            </a:r>
            <a:r>
              <a:rPr lang="en-US" err="1"/>
              <a:t>tipos</a:t>
            </a:r>
            <a:r>
              <a:rPr lang="en-US" dirty="0"/>
              <a:t> de </a:t>
            </a:r>
            <a:r>
              <a:rPr lang="en-US" err="1"/>
              <a:t>procesadores</a:t>
            </a:r>
            <a:r>
              <a:rPr lang="en-US" dirty="0"/>
              <a:t> </a:t>
            </a:r>
            <a:r>
              <a:rPr lang="en-US" err="1"/>
              <a:t>en</a:t>
            </a:r>
            <a:r>
              <a:rPr lang="en-US" dirty="0"/>
              <a:t> </a:t>
            </a:r>
            <a:r>
              <a:rPr lang="en-US" err="1"/>
              <a:t>paralelo</a:t>
            </a:r>
            <a:r>
              <a:rPr lang="en-US" dirty="0"/>
              <a:t>, </a:t>
            </a:r>
            <a:r>
              <a:rPr lang="en-US" err="1"/>
              <a:t>como</a:t>
            </a:r>
            <a:r>
              <a:rPr lang="en-US" dirty="0"/>
              <a:t> </a:t>
            </a:r>
            <a:r>
              <a:rPr lang="en-US" err="1"/>
              <a:t>los</a:t>
            </a:r>
            <a:r>
              <a:rPr lang="en-US" dirty="0"/>
              <a:t> </a:t>
            </a:r>
            <a:r>
              <a:rPr lang="en-US" err="1"/>
              <a:t>procesadores</a:t>
            </a:r>
            <a:r>
              <a:rPr lang="en-US" dirty="0"/>
              <a:t> </a:t>
            </a:r>
            <a:r>
              <a:rPr lang="en-US" err="1"/>
              <a:t>multinúcleo</a:t>
            </a:r>
            <a:r>
              <a:rPr lang="en-US" dirty="0"/>
              <a:t>, </a:t>
            </a:r>
            <a:r>
              <a:rPr lang="en-US" err="1"/>
              <a:t>los</a:t>
            </a:r>
            <a:r>
              <a:rPr lang="en-US" dirty="0"/>
              <a:t> </a:t>
            </a:r>
            <a:r>
              <a:rPr lang="en-US" err="1"/>
              <a:t>multiprocesadores</a:t>
            </a:r>
            <a:r>
              <a:rPr lang="en-US" dirty="0"/>
              <a:t> </a:t>
            </a:r>
            <a:r>
              <a:rPr lang="en-US" err="1"/>
              <a:t>simétricos</a:t>
            </a:r>
            <a:r>
              <a:rPr lang="en-US" dirty="0"/>
              <a:t> (SMP), </a:t>
            </a:r>
            <a:r>
              <a:rPr lang="en-US" err="1"/>
              <a:t>los</a:t>
            </a:r>
            <a:r>
              <a:rPr lang="en-US" dirty="0"/>
              <a:t> </a:t>
            </a:r>
            <a:r>
              <a:rPr lang="en-US" err="1"/>
              <a:t>procesadores</a:t>
            </a:r>
            <a:r>
              <a:rPr lang="en-US" dirty="0"/>
              <a:t> </a:t>
            </a:r>
            <a:r>
              <a:rPr lang="en-US" err="1"/>
              <a:t>en</a:t>
            </a:r>
            <a:r>
              <a:rPr lang="en-US" dirty="0"/>
              <a:t> </a:t>
            </a:r>
            <a:r>
              <a:rPr lang="en-US" err="1"/>
              <a:t>clúster</a:t>
            </a:r>
            <a:r>
              <a:rPr lang="en-US" dirty="0"/>
              <a:t>, </a:t>
            </a:r>
            <a:r>
              <a:rPr lang="en-US" err="1"/>
              <a:t>el</a:t>
            </a:r>
            <a:r>
              <a:rPr lang="en-US" dirty="0"/>
              <a:t> </a:t>
            </a:r>
            <a:r>
              <a:rPr lang="en-US" err="1"/>
              <a:t>procesamiento</a:t>
            </a:r>
            <a:r>
              <a:rPr lang="en-US" dirty="0"/>
              <a:t> </a:t>
            </a:r>
            <a:r>
              <a:rPr lang="en-US" err="1"/>
              <a:t>paralelo</a:t>
            </a:r>
            <a:r>
              <a:rPr lang="en-US" dirty="0"/>
              <a:t> </a:t>
            </a:r>
            <a:r>
              <a:rPr lang="en-US" err="1"/>
              <a:t>masivo</a:t>
            </a:r>
            <a:r>
              <a:rPr lang="en-US" dirty="0"/>
              <a:t> (MPP) y </a:t>
            </a:r>
            <a:r>
              <a:rPr lang="en-US" err="1"/>
              <a:t>el</a:t>
            </a:r>
            <a:r>
              <a:rPr lang="en-US" dirty="0"/>
              <a:t> </a:t>
            </a:r>
            <a:r>
              <a:rPr lang="en-US" err="1"/>
              <a:t>procesamiento</a:t>
            </a:r>
            <a:r>
              <a:rPr lang="en-US" dirty="0"/>
              <a:t> </a:t>
            </a:r>
            <a:r>
              <a:rPr lang="en-US" err="1"/>
              <a:t>en</a:t>
            </a:r>
            <a:r>
              <a:rPr lang="en-US" dirty="0"/>
              <a:t> </a:t>
            </a:r>
            <a:r>
              <a:rPr lang="en-US" err="1"/>
              <a:t>paralelo</a:t>
            </a:r>
            <a:r>
              <a:rPr lang="en-US" dirty="0"/>
              <a:t> </a:t>
            </a:r>
            <a:r>
              <a:rPr lang="en-US" err="1"/>
              <a:t>distribuido</a:t>
            </a:r>
            <a:r>
              <a:rPr lang="en-US" dirty="0"/>
              <a:t> 1.</a:t>
            </a:r>
          </a:p>
          <a:p>
            <a:pPr>
              <a:lnSpc>
                <a:spcPct val="120000"/>
              </a:lnSpc>
            </a:pPr>
            <a:r>
              <a:rPr lang="en-US" dirty="0"/>
              <a:t>La </a:t>
            </a:r>
            <a:r>
              <a:rPr lang="en-US" err="1"/>
              <a:t>programación</a:t>
            </a:r>
            <a:r>
              <a:rPr lang="en-US" dirty="0"/>
              <a:t> de </a:t>
            </a:r>
            <a:r>
              <a:rPr lang="en-US" err="1"/>
              <a:t>tareas</a:t>
            </a:r>
            <a:r>
              <a:rPr lang="en-US" dirty="0"/>
              <a:t> para </a:t>
            </a:r>
            <a:r>
              <a:rPr lang="en-US" err="1"/>
              <a:t>el</a:t>
            </a:r>
            <a:r>
              <a:rPr lang="en-US" dirty="0"/>
              <a:t> </a:t>
            </a:r>
            <a:r>
              <a:rPr lang="en-US" err="1"/>
              <a:t>procesamiento</a:t>
            </a:r>
            <a:r>
              <a:rPr lang="en-US" dirty="0"/>
              <a:t> </a:t>
            </a:r>
            <a:r>
              <a:rPr lang="en-US" err="1"/>
              <a:t>en</a:t>
            </a:r>
            <a:r>
              <a:rPr lang="en-US" dirty="0"/>
              <a:t> </a:t>
            </a:r>
            <a:r>
              <a:rPr lang="en-US" err="1"/>
              <a:t>paralelo</a:t>
            </a:r>
            <a:r>
              <a:rPr lang="en-US" dirty="0"/>
              <a:t> es </a:t>
            </a:r>
            <a:r>
              <a:rPr lang="en-US" err="1"/>
              <a:t>mucho</a:t>
            </a:r>
            <a:r>
              <a:rPr lang="en-US" dirty="0"/>
              <a:t> </a:t>
            </a:r>
            <a:r>
              <a:rPr lang="en-US" err="1"/>
              <a:t>más</a:t>
            </a:r>
            <a:r>
              <a:rPr lang="en-US" dirty="0"/>
              <a:t> </a:t>
            </a:r>
            <a:r>
              <a:rPr lang="en-US" err="1"/>
              <a:t>compleja</a:t>
            </a:r>
            <a:r>
              <a:rPr lang="en-US" dirty="0"/>
              <a:t> que la </a:t>
            </a:r>
            <a:r>
              <a:rPr lang="en-US" err="1"/>
              <a:t>programación</a:t>
            </a:r>
            <a:r>
              <a:rPr lang="en-US" dirty="0"/>
              <a:t> para un solo </a:t>
            </a:r>
            <a:r>
              <a:rPr lang="en-US" err="1"/>
              <a:t>núcleo</a:t>
            </a:r>
            <a:r>
              <a:rPr lang="en-US" dirty="0"/>
              <a:t>. Por lo tanto, se </a:t>
            </a:r>
            <a:r>
              <a:rPr lang="en-US" err="1"/>
              <a:t>requiere</a:t>
            </a:r>
            <a:r>
              <a:rPr lang="en-US" dirty="0"/>
              <a:t> </a:t>
            </a:r>
            <a:r>
              <a:rPr lang="en-US" err="1"/>
              <a:t>una</a:t>
            </a:r>
            <a:r>
              <a:rPr lang="en-US" dirty="0"/>
              <a:t> </a:t>
            </a:r>
            <a:r>
              <a:rPr lang="en-US" err="1"/>
              <a:t>capacidad</a:t>
            </a:r>
            <a:r>
              <a:rPr lang="en-US" dirty="0"/>
              <a:t> de </a:t>
            </a:r>
            <a:r>
              <a:rPr lang="en-US" err="1"/>
              <a:t>división</a:t>
            </a:r>
            <a:r>
              <a:rPr lang="en-US" dirty="0"/>
              <a:t> y de </a:t>
            </a:r>
            <a:r>
              <a:rPr lang="en-US" err="1"/>
              <a:t>integración</a:t>
            </a:r>
            <a:r>
              <a:rPr lang="en-US" dirty="0"/>
              <a:t> </a:t>
            </a:r>
            <a:r>
              <a:rPr lang="en-US" err="1"/>
              <a:t>en</a:t>
            </a:r>
            <a:r>
              <a:rPr lang="en-US" dirty="0"/>
              <a:t> </a:t>
            </a:r>
            <a:r>
              <a:rPr lang="en-US" err="1"/>
              <a:t>equipos</a:t>
            </a:r>
            <a:r>
              <a:rPr lang="en-US" dirty="0"/>
              <a:t> con </a:t>
            </a:r>
            <a:r>
              <a:rPr lang="en-US" err="1"/>
              <a:t>procesadores</a:t>
            </a:r>
            <a:r>
              <a:rPr lang="en-US" dirty="0"/>
              <a:t> de </a:t>
            </a:r>
            <a:r>
              <a:rPr lang="en-US" err="1"/>
              <a:t>distintos</a:t>
            </a:r>
            <a:r>
              <a:rPr lang="en-US" dirty="0"/>
              <a:t> </a:t>
            </a:r>
            <a:r>
              <a:rPr lang="en-US" err="1"/>
              <a:t>núcleos</a:t>
            </a:r>
            <a:r>
              <a:rPr lang="en-US" dirty="0"/>
              <a:t>.</a:t>
            </a:r>
          </a:p>
          <a:p>
            <a:pPr>
              <a:lnSpc>
                <a:spcPct val="120000"/>
              </a:lnSpc>
            </a:pPr>
            <a:endParaRPr lang="en-US" sz="1100"/>
          </a:p>
        </p:txBody>
      </p:sp>
      <p:pic>
        <p:nvPicPr>
          <p:cNvPr id="5" name="Picture 4" descr="Placa de circuito electrónico">
            <a:extLst>
              <a:ext uri="{FF2B5EF4-FFF2-40B4-BE49-F238E27FC236}">
                <a16:creationId xmlns:a16="http://schemas.microsoft.com/office/drawing/2014/main" id="{1BA9C53F-388D-90AE-AE62-E2B8E1EAA7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613" r="13839" b="-3"/>
          <a:stretch/>
        </p:blipFill>
        <p:spPr>
          <a:xfrm>
            <a:off x="8534400" y="10"/>
            <a:ext cx="365760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371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A3B168A7-66FE-4359-9866-CBB841A72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F9B032-2A69-7AC0-2770-584B1AE80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8274" y="115220"/>
            <a:ext cx="6908722" cy="2042160"/>
          </a:xfrm>
        </p:spPr>
        <p:txBody>
          <a:bodyPr>
            <a:normAutofit/>
          </a:bodyPr>
          <a:lstStyle/>
          <a:p>
            <a:r>
              <a:rPr lang="en-US" sz="4000"/>
              <a:t>Modelos De Cómputo Paralelos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6344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43061-98A3-8E4C-DDE7-83C7CF144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03" y="1390981"/>
            <a:ext cx="7861459" cy="5264970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ea typeface="+mn-lt"/>
                <a:cs typeface="+mn-lt"/>
              </a:rPr>
              <a:t>La </a:t>
            </a:r>
            <a:r>
              <a:rPr lang="en-US" sz="1400" err="1">
                <a:ea typeface="+mn-lt"/>
                <a:cs typeface="+mn-lt"/>
              </a:rPr>
              <a:t>computación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paralela</a:t>
            </a:r>
            <a:r>
              <a:rPr lang="en-US" sz="1400" dirty="0">
                <a:ea typeface="+mn-lt"/>
                <a:cs typeface="+mn-lt"/>
              </a:rPr>
              <a:t> es </a:t>
            </a:r>
            <a:r>
              <a:rPr lang="en-US" sz="1400" err="1">
                <a:ea typeface="+mn-lt"/>
                <a:cs typeface="+mn-lt"/>
              </a:rPr>
              <a:t>una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técnica</a:t>
            </a:r>
            <a:r>
              <a:rPr lang="en-US" sz="1400" dirty="0">
                <a:ea typeface="+mn-lt"/>
                <a:cs typeface="+mn-lt"/>
              </a:rPr>
              <a:t> de </a:t>
            </a:r>
            <a:r>
              <a:rPr lang="en-US" sz="1400" err="1">
                <a:ea typeface="+mn-lt"/>
                <a:cs typeface="+mn-lt"/>
              </a:rPr>
              <a:t>computación</a:t>
            </a:r>
            <a:r>
              <a:rPr lang="en-US" sz="1400" dirty="0">
                <a:ea typeface="+mn-lt"/>
                <a:cs typeface="+mn-lt"/>
              </a:rPr>
              <a:t> que </a:t>
            </a:r>
            <a:r>
              <a:rPr lang="en-US" sz="1400" err="1">
                <a:ea typeface="+mn-lt"/>
                <a:cs typeface="+mn-lt"/>
              </a:rPr>
              <a:t>permite</a:t>
            </a:r>
            <a:r>
              <a:rPr lang="en-US" sz="1400" dirty="0">
                <a:ea typeface="+mn-lt"/>
                <a:cs typeface="+mn-lt"/>
              </a:rPr>
              <a:t> la </a:t>
            </a:r>
            <a:r>
              <a:rPr lang="en-US" sz="1400" err="1">
                <a:ea typeface="+mn-lt"/>
                <a:cs typeface="+mn-lt"/>
              </a:rPr>
              <a:t>ejecución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simultánea</a:t>
            </a:r>
            <a:r>
              <a:rPr lang="en-US" sz="1400" dirty="0">
                <a:ea typeface="+mn-lt"/>
                <a:cs typeface="+mn-lt"/>
              </a:rPr>
              <a:t> de </a:t>
            </a:r>
            <a:r>
              <a:rPr lang="en-US" sz="1400" err="1">
                <a:ea typeface="+mn-lt"/>
                <a:cs typeface="+mn-lt"/>
              </a:rPr>
              <a:t>múltiples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tareas</a:t>
            </a:r>
            <a:r>
              <a:rPr lang="en-US" sz="1400" dirty="0">
                <a:ea typeface="+mn-lt"/>
                <a:cs typeface="+mn-lt"/>
              </a:rPr>
              <a:t> e </a:t>
            </a:r>
            <a:r>
              <a:rPr lang="en-US" sz="1400" err="1">
                <a:ea typeface="+mn-lt"/>
                <a:cs typeface="+mn-lt"/>
              </a:rPr>
              <a:t>instrucciones</a:t>
            </a:r>
            <a:r>
              <a:rPr lang="en-US" sz="1400" dirty="0">
                <a:ea typeface="+mn-lt"/>
                <a:cs typeface="+mn-lt"/>
              </a:rPr>
              <a:t>. Esta </a:t>
            </a:r>
            <a:r>
              <a:rPr lang="en-US" sz="1400" err="1">
                <a:ea typeface="+mn-lt"/>
                <a:cs typeface="+mn-lt"/>
              </a:rPr>
              <a:t>técnica</a:t>
            </a:r>
            <a:r>
              <a:rPr lang="en-US" sz="1400" dirty="0">
                <a:ea typeface="+mn-lt"/>
                <a:cs typeface="+mn-lt"/>
              </a:rPr>
              <a:t> se </a:t>
            </a:r>
            <a:r>
              <a:rPr lang="en-US" sz="1400" err="1">
                <a:ea typeface="+mn-lt"/>
                <a:cs typeface="+mn-lt"/>
              </a:rPr>
              <a:t>basa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en</a:t>
            </a:r>
            <a:r>
              <a:rPr lang="en-US" sz="1400" dirty="0">
                <a:ea typeface="+mn-lt"/>
                <a:cs typeface="+mn-lt"/>
              </a:rPr>
              <a:t> la </a:t>
            </a:r>
            <a:r>
              <a:rPr lang="en-US" sz="1400" err="1">
                <a:ea typeface="+mn-lt"/>
                <a:cs typeface="+mn-lt"/>
              </a:rPr>
              <a:t>división</a:t>
            </a:r>
            <a:r>
              <a:rPr lang="en-US" sz="1400" dirty="0">
                <a:ea typeface="+mn-lt"/>
                <a:cs typeface="+mn-lt"/>
              </a:rPr>
              <a:t> del </a:t>
            </a:r>
            <a:r>
              <a:rPr lang="en-US" sz="1400" err="1">
                <a:ea typeface="+mn-lt"/>
                <a:cs typeface="+mn-lt"/>
              </a:rPr>
              <a:t>trabajo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en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trozos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más</a:t>
            </a:r>
            <a:r>
              <a:rPr lang="en-US" sz="1400" dirty="0">
                <a:ea typeface="+mn-lt"/>
                <a:cs typeface="+mn-lt"/>
              </a:rPr>
              <a:t> simples, que se </a:t>
            </a:r>
            <a:r>
              <a:rPr lang="en-US" sz="1400" err="1">
                <a:ea typeface="+mn-lt"/>
                <a:cs typeface="+mn-lt"/>
              </a:rPr>
              <a:t>ejecutan</a:t>
            </a:r>
            <a:r>
              <a:rPr lang="en-US" sz="1400" dirty="0">
                <a:ea typeface="+mn-lt"/>
                <a:cs typeface="+mn-lt"/>
              </a:rPr>
              <a:t> de forma </a:t>
            </a:r>
            <a:r>
              <a:rPr lang="en-US" sz="1400" err="1">
                <a:ea typeface="+mn-lt"/>
                <a:cs typeface="+mn-lt"/>
              </a:rPr>
              <a:t>simultánea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en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diferentes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núcleos</a:t>
            </a:r>
            <a:r>
              <a:rPr lang="en-US" sz="1400" dirty="0">
                <a:ea typeface="+mn-lt"/>
                <a:cs typeface="+mn-lt"/>
              </a:rPr>
              <a:t> del </a:t>
            </a:r>
            <a:r>
              <a:rPr lang="en-US" sz="1400" err="1">
                <a:ea typeface="+mn-lt"/>
                <a:cs typeface="+mn-lt"/>
              </a:rPr>
              <a:t>procesador</a:t>
            </a:r>
            <a:r>
              <a:rPr lang="en-US" sz="1400" dirty="0">
                <a:ea typeface="+mn-lt"/>
                <a:cs typeface="+mn-lt"/>
              </a:rPr>
              <a:t>.</a:t>
            </a:r>
            <a:endParaRPr lang="en-US" sz="1400"/>
          </a:p>
          <a:p>
            <a:pPr>
              <a:lnSpc>
                <a:spcPct val="120000"/>
              </a:lnSpc>
            </a:pPr>
            <a:r>
              <a:rPr lang="en-US" sz="1400" err="1">
                <a:ea typeface="+mn-lt"/>
                <a:cs typeface="+mn-lt"/>
              </a:rPr>
              <a:t>Existen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varios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modelos</a:t>
            </a:r>
            <a:r>
              <a:rPr lang="en-US" sz="1400" dirty="0">
                <a:ea typeface="+mn-lt"/>
                <a:cs typeface="+mn-lt"/>
              </a:rPr>
              <a:t> de </a:t>
            </a:r>
            <a:r>
              <a:rPr lang="en-US" sz="1400" err="1">
                <a:ea typeface="+mn-lt"/>
                <a:cs typeface="+mn-lt"/>
              </a:rPr>
              <a:t>cómputo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paralelos</a:t>
            </a:r>
            <a:r>
              <a:rPr lang="en-US" sz="1400" dirty="0">
                <a:ea typeface="+mn-lt"/>
                <a:cs typeface="+mn-lt"/>
              </a:rPr>
              <a:t>. Uno de </a:t>
            </a:r>
            <a:r>
              <a:rPr lang="en-US" sz="1400" err="1">
                <a:ea typeface="+mn-lt"/>
                <a:cs typeface="+mn-lt"/>
              </a:rPr>
              <a:t>los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modelos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más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conocidos</a:t>
            </a:r>
            <a:r>
              <a:rPr lang="en-US" sz="1400" dirty="0">
                <a:ea typeface="+mn-lt"/>
                <a:cs typeface="+mn-lt"/>
              </a:rPr>
              <a:t> es la </a:t>
            </a:r>
            <a:r>
              <a:rPr lang="en-US" sz="1400" err="1">
                <a:ea typeface="+mn-lt"/>
                <a:cs typeface="+mn-lt"/>
              </a:rPr>
              <a:t>taxonomía</a:t>
            </a:r>
            <a:r>
              <a:rPr lang="en-US" sz="1400" dirty="0">
                <a:ea typeface="+mn-lt"/>
                <a:cs typeface="+mn-lt"/>
              </a:rPr>
              <a:t> de Flynn, que </a:t>
            </a:r>
            <a:r>
              <a:rPr lang="en-US" sz="1400" err="1">
                <a:ea typeface="+mn-lt"/>
                <a:cs typeface="+mn-lt"/>
              </a:rPr>
              <a:t>clasifica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los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sistemas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informáticos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según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el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número</a:t>
            </a:r>
            <a:r>
              <a:rPr lang="en-US" sz="1400" dirty="0">
                <a:ea typeface="+mn-lt"/>
                <a:cs typeface="+mn-lt"/>
              </a:rPr>
              <a:t> de </a:t>
            </a:r>
            <a:r>
              <a:rPr lang="en-US" sz="1400" err="1">
                <a:ea typeface="+mn-lt"/>
                <a:cs typeface="+mn-lt"/>
              </a:rPr>
              <a:t>flujos</a:t>
            </a:r>
            <a:r>
              <a:rPr lang="en-US" sz="1400" dirty="0">
                <a:ea typeface="+mn-lt"/>
                <a:cs typeface="+mn-lt"/>
              </a:rPr>
              <a:t> de </a:t>
            </a:r>
            <a:r>
              <a:rPr lang="en-US" sz="1400" err="1">
                <a:ea typeface="+mn-lt"/>
                <a:cs typeface="+mn-lt"/>
              </a:rPr>
              <a:t>instrucciones</a:t>
            </a:r>
            <a:r>
              <a:rPr lang="en-US" sz="1400" dirty="0">
                <a:ea typeface="+mn-lt"/>
                <a:cs typeface="+mn-lt"/>
              </a:rPr>
              <a:t> y </a:t>
            </a:r>
            <a:r>
              <a:rPr lang="en-US" sz="1400" err="1">
                <a:ea typeface="+mn-lt"/>
                <a:cs typeface="+mn-lt"/>
              </a:rPr>
              <a:t>datos</a:t>
            </a:r>
            <a:r>
              <a:rPr lang="en-US" sz="1400" dirty="0">
                <a:ea typeface="+mn-lt"/>
                <a:cs typeface="+mn-lt"/>
              </a:rPr>
              <a:t> que </a:t>
            </a:r>
            <a:r>
              <a:rPr lang="en-US" sz="1400" err="1">
                <a:ea typeface="+mn-lt"/>
                <a:cs typeface="+mn-lt"/>
              </a:rPr>
              <a:t>manejan</a:t>
            </a:r>
            <a:r>
              <a:rPr lang="en-US" sz="1400" dirty="0">
                <a:ea typeface="+mn-lt"/>
                <a:cs typeface="+mn-lt"/>
              </a:rPr>
              <a:t>. </a:t>
            </a:r>
            <a:r>
              <a:rPr lang="en-US" sz="1400" err="1">
                <a:ea typeface="+mn-lt"/>
                <a:cs typeface="+mn-lt"/>
              </a:rPr>
              <a:t>Según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esta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taxonomía</a:t>
            </a:r>
            <a:r>
              <a:rPr lang="en-US" sz="1400" dirty="0">
                <a:ea typeface="+mn-lt"/>
                <a:cs typeface="+mn-lt"/>
              </a:rPr>
              <a:t>, </a:t>
            </a:r>
            <a:r>
              <a:rPr lang="en-US" sz="1400" err="1">
                <a:ea typeface="+mn-lt"/>
                <a:cs typeface="+mn-lt"/>
              </a:rPr>
              <a:t>existen</a:t>
            </a:r>
            <a:r>
              <a:rPr lang="en-US" sz="1400" dirty="0">
                <a:ea typeface="+mn-lt"/>
                <a:cs typeface="+mn-lt"/>
              </a:rPr>
              <a:t> cuatro </a:t>
            </a:r>
            <a:r>
              <a:rPr lang="en-US" sz="1400" err="1">
                <a:ea typeface="+mn-lt"/>
                <a:cs typeface="+mn-lt"/>
              </a:rPr>
              <a:t>tipos</a:t>
            </a:r>
            <a:r>
              <a:rPr lang="en-US" sz="1400" dirty="0">
                <a:ea typeface="+mn-lt"/>
                <a:cs typeface="+mn-lt"/>
              </a:rPr>
              <a:t> de </a:t>
            </a:r>
            <a:r>
              <a:rPr lang="en-US" sz="1400" err="1">
                <a:ea typeface="+mn-lt"/>
                <a:cs typeface="+mn-lt"/>
              </a:rPr>
              <a:t>arquitecturas</a:t>
            </a:r>
            <a:r>
              <a:rPr lang="en-US" sz="1400" dirty="0">
                <a:ea typeface="+mn-lt"/>
                <a:cs typeface="+mn-lt"/>
              </a:rPr>
              <a:t>: SISD (Single Instruction Single Data), SIMD (Single Instruction Multiple Data), MISD (Multiple Instruction Single Data) y MIMD (Multiple Instruction Multiple Data).</a:t>
            </a:r>
            <a:endParaRPr lang="en-US" sz="1400"/>
          </a:p>
          <a:p>
            <a:pPr>
              <a:lnSpc>
                <a:spcPct val="120000"/>
              </a:lnSpc>
            </a:pPr>
            <a:r>
              <a:rPr lang="en-US" sz="1400" err="1">
                <a:ea typeface="+mn-lt"/>
                <a:cs typeface="+mn-lt"/>
              </a:rPr>
              <a:t>Otro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modelo</a:t>
            </a:r>
            <a:r>
              <a:rPr lang="en-US" sz="1400" dirty="0">
                <a:ea typeface="+mn-lt"/>
                <a:cs typeface="+mn-lt"/>
              </a:rPr>
              <a:t> es </a:t>
            </a:r>
            <a:r>
              <a:rPr lang="en-US" sz="1400" err="1">
                <a:ea typeface="+mn-lt"/>
                <a:cs typeface="+mn-lt"/>
              </a:rPr>
              <a:t>el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procesamiento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paralelo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masivo</a:t>
            </a:r>
            <a:r>
              <a:rPr lang="en-US" sz="1400" dirty="0">
                <a:ea typeface="+mn-lt"/>
                <a:cs typeface="+mn-lt"/>
              </a:rPr>
              <a:t> (MPP), que se </a:t>
            </a:r>
            <a:r>
              <a:rPr lang="en-US" sz="1400" err="1">
                <a:ea typeface="+mn-lt"/>
                <a:cs typeface="+mn-lt"/>
              </a:rPr>
              <a:t>utiliza</a:t>
            </a:r>
            <a:r>
              <a:rPr lang="en-US" sz="1400" dirty="0">
                <a:ea typeface="+mn-lt"/>
                <a:cs typeface="+mn-lt"/>
              </a:rPr>
              <a:t> para </a:t>
            </a:r>
            <a:r>
              <a:rPr lang="en-US" sz="1400" err="1">
                <a:ea typeface="+mn-lt"/>
                <a:cs typeface="+mn-lt"/>
              </a:rPr>
              <a:t>procesar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grandes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cantidades</a:t>
            </a:r>
            <a:r>
              <a:rPr lang="en-US" sz="1400" dirty="0">
                <a:ea typeface="+mn-lt"/>
                <a:cs typeface="+mn-lt"/>
              </a:rPr>
              <a:t> de </a:t>
            </a:r>
            <a:r>
              <a:rPr lang="en-US" sz="1400" err="1">
                <a:ea typeface="+mn-lt"/>
                <a:cs typeface="+mn-lt"/>
              </a:rPr>
              <a:t>datos</a:t>
            </a:r>
            <a:r>
              <a:rPr lang="en-US" sz="1400" dirty="0">
                <a:ea typeface="+mn-lt"/>
                <a:cs typeface="+mn-lt"/>
              </a:rPr>
              <a:t>. En </a:t>
            </a:r>
            <a:r>
              <a:rPr lang="en-US" sz="1400" err="1">
                <a:ea typeface="+mn-lt"/>
                <a:cs typeface="+mn-lt"/>
              </a:rPr>
              <a:t>este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modelo</a:t>
            </a:r>
            <a:r>
              <a:rPr lang="en-US" sz="1400" dirty="0">
                <a:ea typeface="+mn-lt"/>
                <a:cs typeface="+mn-lt"/>
              </a:rPr>
              <a:t>, se </a:t>
            </a:r>
            <a:r>
              <a:rPr lang="en-US" sz="1400" err="1">
                <a:ea typeface="+mn-lt"/>
                <a:cs typeface="+mn-lt"/>
              </a:rPr>
              <a:t>utilizan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múltiples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procesadores</a:t>
            </a:r>
            <a:r>
              <a:rPr lang="en-US" sz="1400" dirty="0">
                <a:ea typeface="+mn-lt"/>
                <a:cs typeface="+mn-lt"/>
              </a:rPr>
              <a:t> para </a:t>
            </a:r>
            <a:r>
              <a:rPr lang="en-US" sz="1400" err="1">
                <a:ea typeface="+mn-lt"/>
                <a:cs typeface="+mn-lt"/>
              </a:rPr>
              <a:t>procesar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los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datos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en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paralelo</a:t>
            </a:r>
            <a:r>
              <a:rPr lang="en-US" sz="1400" dirty="0">
                <a:ea typeface="+mn-lt"/>
                <a:cs typeface="+mn-lt"/>
              </a:rPr>
              <a:t>.</a:t>
            </a:r>
            <a:endParaRPr lang="en-US" sz="1400"/>
          </a:p>
          <a:p>
            <a:pPr>
              <a:lnSpc>
                <a:spcPct val="120000"/>
              </a:lnSpc>
            </a:pPr>
            <a:r>
              <a:rPr lang="en-US" sz="1400" dirty="0">
                <a:ea typeface="+mn-lt"/>
                <a:cs typeface="+mn-lt"/>
              </a:rPr>
              <a:t>El </a:t>
            </a:r>
            <a:r>
              <a:rPr lang="en-US" sz="1400" err="1">
                <a:ea typeface="+mn-lt"/>
                <a:cs typeface="+mn-lt"/>
              </a:rPr>
              <a:t>procesamiento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en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clúster</a:t>
            </a:r>
            <a:r>
              <a:rPr lang="en-US" sz="1400" dirty="0">
                <a:ea typeface="+mn-lt"/>
                <a:cs typeface="+mn-lt"/>
              </a:rPr>
              <a:t> es </a:t>
            </a:r>
            <a:r>
              <a:rPr lang="en-US" sz="1400" err="1">
                <a:ea typeface="+mn-lt"/>
                <a:cs typeface="+mn-lt"/>
              </a:rPr>
              <a:t>otro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modelo</a:t>
            </a:r>
            <a:r>
              <a:rPr lang="en-US" sz="1400" dirty="0">
                <a:ea typeface="+mn-lt"/>
                <a:cs typeface="+mn-lt"/>
              </a:rPr>
              <a:t> de </a:t>
            </a:r>
            <a:r>
              <a:rPr lang="en-US" sz="1400" err="1">
                <a:ea typeface="+mn-lt"/>
                <a:cs typeface="+mn-lt"/>
              </a:rPr>
              <a:t>cómputo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paralelo</a:t>
            </a:r>
            <a:r>
              <a:rPr lang="en-US" sz="1400" dirty="0">
                <a:ea typeface="+mn-lt"/>
                <a:cs typeface="+mn-lt"/>
              </a:rPr>
              <a:t> que se </a:t>
            </a:r>
            <a:r>
              <a:rPr lang="en-US" sz="1400" err="1">
                <a:ea typeface="+mn-lt"/>
                <a:cs typeface="+mn-lt"/>
              </a:rPr>
              <a:t>utiliza</a:t>
            </a:r>
            <a:r>
              <a:rPr lang="en-US" sz="1400" dirty="0">
                <a:ea typeface="+mn-lt"/>
                <a:cs typeface="+mn-lt"/>
              </a:rPr>
              <a:t> para </a:t>
            </a:r>
            <a:r>
              <a:rPr lang="en-US" sz="1400" err="1">
                <a:ea typeface="+mn-lt"/>
                <a:cs typeface="+mn-lt"/>
              </a:rPr>
              <a:t>procesar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grandes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cantidades</a:t>
            </a:r>
            <a:r>
              <a:rPr lang="en-US" sz="1400" dirty="0">
                <a:ea typeface="+mn-lt"/>
                <a:cs typeface="+mn-lt"/>
              </a:rPr>
              <a:t> de </a:t>
            </a:r>
            <a:r>
              <a:rPr lang="en-US" sz="1400" err="1">
                <a:ea typeface="+mn-lt"/>
                <a:cs typeface="+mn-lt"/>
              </a:rPr>
              <a:t>datos</a:t>
            </a:r>
            <a:r>
              <a:rPr lang="en-US" sz="1400" dirty="0">
                <a:ea typeface="+mn-lt"/>
                <a:cs typeface="+mn-lt"/>
              </a:rPr>
              <a:t>. En </a:t>
            </a:r>
            <a:r>
              <a:rPr lang="en-US" sz="1400" err="1">
                <a:ea typeface="+mn-lt"/>
                <a:cs typeface="+mn-lt"/>
              </a:rPr>
              <a:t>este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modelo</a:t>
            </a:r>
            <a:r>
              <a:rPr lang="en-US" sz="1400" dirty="0">
                <a:ea typeface="+mn-lt"/>
                <a:cs typeface="+mn-lt"/>
              </a:rPr>
              <a:t>, se </a:t>
            </a:r>
            <a:r>
              <a:rPr lang="en-US" sz="1400" err="1">
                <a:ea typeface="+mn-lt"/>
                <a:cs typeface="+mn-lt"/>
              </a:rPr>
              <a:t>utilizan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múltiples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computadoras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conectadas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en</a:t>
            </a:r>
            <a:r>
              <a:rPr lang="en-US" sz="1400" dirty="0">
                <a:ea typeface="+mn-lt"/>
                <a:cs typeface="+mn-lt"/>
              </a:rPr>
              <a:t> red para </a:t>
            </a:r>
            <a:r>
              <a:rPr lang="en-US" sz="1400" err="1">
                <a:ea typeface="+mn-lt"/>
                <a:cs typeface="+mn-lt"/>
              </a:rPr>
              <a:t>procesar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los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datos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en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paralelo</a:t>
            </a:r>
            <a:r>
              <a:rPr lang="en-US" sz="1400" dirty="0">
                <a:ea typeface="+mn-lt"/>
                <a:cs typeface="+mn-lt"/>
              </a:rPr>
              <a:t>.</a:t>
            </a:r>
            <a:endParaRPr lang="en-US" sz="1400"/>
          </a:p>
          <a:p>
            <a:pPr>
              <a:lnSpc>
                <a:spcPct val="120000"/>
              </a:lnSpc>
            </a:pPr>
            <a:r>
              <a:rPr lang="en-US" sz="1400" dirty="0">
                <a:ea typeface="+mn-lt"/>
                <a:cs typeface="+mn-lt"/>
              </a:rPr>
              <a:t>El </a:t>
            </a:r>
            <a:r>
              <a:rPr lang="en-US" sz="1400" err="1">
                <a:ea typeface="+mn-lt"/>
                <a:cs typeface="+mn-lt"/>
              </a:rPr>
              <a:t>procesamiento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en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paralelo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distribuido</a:t>
            </a:r>
            <a:r>
              <a:rPr lang="en-US" sz="1400" dirty="0">
                <a:ea typeface="+mn-lt"/>
                <a:cs typeface="+mn-lt"/>
              </a:rPr>
              <a:t> es un </a:t>
            </a:r>
            <a:r>
              <a:rPr lang="en-US" sz="1400" err="1">
                <a:ea typeface="+mn-lt"/>
                <a:cs typeface="+mn-lt"/>
              </a:rPr>
              <a:t>modelo</a:t>
            </a:r>
            <a:r>
              <a:rPr lang="en-US" sz="1400" dirty="0">
                <a:ea typeface="+mn-lt"/>
                <a:cs typeface="+mn-lt"/>
              </a:rPr>
              <a:t> que se </a:t>
            </a:r>
            <a:r>
              <a:rPr lang="en-US" sz="1400" err="1">
                <a:ea typeface="+mn-lt"/>
                <a:cs typeface="+mn-lt"/>
              </a:rPr>
              <a:t>utiliza</a:t>
            </a:r>
            <a:r>
              <a:rPr lang="en-US" sz="1400" dirty="0">
                <a:ea typeface="+mn-lt"/>
                <a:cs typeface="+mn-lt"/>
              </a:rPr>
              <a:t> para </a:t>
            </a:r>
            <a:r>
              <a:rPr lang="en-US" sz="1400" err="1">
                <a:ea typeface="+mn-lt"/>
                <a:cs typeface="+mn-lt"/>
              </a:rPr>
              <a:t>procesar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grandes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cantidades</a:t>
            </a:r>
            <a:r>
              <a:rPr lang="en-US" sz="1400" dirty="0">
                <a:ea typeface="+mn-lt"/>
                <a:cs typeface="+mn-lt"/>
              </a:rPr>
              <a:t> de </a:t>
            </a:r>
            <a:r>
              <a:rPr lang="en-US" sz="1400" err="1">
                <a:ea typeface="+mn-lt"/>
                <a:cs typeface="+mn-lt"/>
              </a:rPr>
              <a:t>datos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distribuidos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en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diferentes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ubicaciones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geográficas</a:t>
            </a:r>
            <a:r>
              <a:rPr lang="en-US" sz="1400" dirty="0">
                <a:ea typeface="+mn-lt"/>
                <a:cs typeface="+mn-lt"/>
              </a:rPr>
              <a:t>. En </a:t>
            </a:r>
            <a:r>
              <a:rPr lang="en-US" sz="1400" err="1">
                <a:ea typeface="+mn-lt"/>
                <a:cs typeface="+mn-lt"/>
              </a:rPr>
              <a:t>este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modelo</a:t>
            </a:r>
            <a:r>
              <a:rPr lang="en-US" sz="1400" dirty="0">
                <a:ea typeface="+mn-lt"/>
                <a:cs typeface="+mn-lt"/>
              </a:rPr>
              <a:t>, </a:t>
            </a:r>
            <a:r>
              <a:rPr lang="en-US" sz="1400" err="1">
                <a:ea typeface="+mn-lt"/>
                <a:cs typeface="+mn-lt"/>
              </a:rPr>
              <a:t>los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datos</a:t>
            </a:r>
            <a:r>
              <a:rPr lang="en-US" sz="1400" dirty="0">
                <a:ea typeface="+mn-lt"/>
                <a:cs typeface="+mn-lt"/>
              </a:rPr>
              <a:t> se </a:t>
            </a:r>
            <a:r>
              <a:rPr lang="en-US" sz="1400" err="1">
                <a:ea typeface="+mn-lt"/>
                <a:cs typeface="+mn-lt"/>
              </a:rPr>
              <a:t>dividen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en</a:t>
            </a:r>
            <a:r>
              <a:rPr lang="en-US" sz="1400" dirty="0">
                <a:ea typeface="+mn-lt"/>
                <a:cs typeface="+mn-lt"/>
              </a:rPr>
              <a:t> partes </a:t>
            </a:r>
            <a:r>
              <a:rPr lang="en-US" sz="1400" err="1">
                <a:ea typeface="+mn-lt"/>
                <a:cs typeface="+mn-lt"/>
              </a:rPr>
              <a:t>más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pequeñas</a:t>
            </a:r>
            <a:r>
              <a:rPr lang="en-US" sz="1400" dirty="0">
                <a:ea typeface="+mn-lt"/>
                <a:cs typeface="+mn-lt"/>
              </a:rPr>
              <a:t> y se </a:t>
            </a:r>
            <a:r>
              <a:rPr lang="en-US" sz="1400" err="1">
                <a:ea typeface="+mn-lt"/>
                <a:cs typeface="+mn-lt"/>
              </a:rPr>
              <a:t>procesan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en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diferentes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computadoras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ubicadas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en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diferentes</a:t>
            </a:r>
            <a:r>
              <a:rPr lang="en-US" sz="1400" dirty="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lugares</a:t>
            </a:r>
            <a:r>
              <a:rPr lang="en-US" sz="1400" dirty="0">
                <a:ea typeface="+mn-lt"/>
                <a:cs typeface="+mn-lt"/>
              </a:rPr>
              <a:t>.</a:t>
            </a:r>
            <a:endParaRPr lang="en-US" sz="1400" dirty="0"/>
          </a:p>
        </p:txBody>
      </p:sp>
      <p:pic>
        <p:nvPicPr>
          <p:cNvPr id="8" name="Picture 7" descr="Primer plano de una placa de circuito">
            <a:extLst>
              <a:ext uri="{FF2B5EF4-FFF2-40B4-BE49-F238E27FC236}">
                <a16:creationId xmlns:a16="http://schemas.microsoft.com/office/drawing/2014/main" id="{9BC21368-571B-D51F-F357-26B89D3E21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51" r="24348" b="-3"/>
          <a:stretch/>
        </p:blipFill>
        <p:spPr>
          <a:xfrm>
            <a:off x="8003683" y="10"/>
            <a:ext cx="418831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925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42B02-B6E1-4C35-3999-D142AC8EC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3995" y="381907"/>
            <a:ext cx="9922764" cy="1294228"/>
          </a:xfrm>
        </p:spPr>
        <p:txBody>
          <a:bodyPr/>
          <a:lstStyle/>
          <a:p>
            <a:r>
              <a:rPr lang="en-US" dirty="0" err="1"/>
              <a:t>Desempeño</a:t>
            </a:r>
            <a:r>
              <a:rPr lang="en-US" dirty="0"/>
              <a:t> Computacional De </a:t>
            </a:r>
            <a:r>
              <a:rPr lang="en-US" dirty="0" err="1"/>
              <a:t>Algoritmos</a:t>
            </a:r>
            <a:r>
              <a:rPr lang="en-US" dirty="0"/>
              <a:t> </a:t>
            </a:r>
            <a:r>
              <a:rPr lang="en-US" dirty="0" err="1"/>
              <a:t>Paralelos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CBB83-92DE-E3CE-C9C6-F52882F98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El </a:t>
            </a:r>
            <a:r>
              <a:rPr lang="en-US" dirty="0" err="1"/>
              <a:t>desempeño</a:t>
            </a:r>
            <a:r>
              <a:rPr lang="en-US" dirty="0"/>
              <a:t> </a:t>
            </a:r>
            <a:r>
              <a:rPr lang="en-US" dirty="0" err="1"/>
              <a:t>computacional</a:t>
            </a:r>
            <a:r>
              <a:rPr lang="en-US" dirty="0"/>
              <a:t> de </a:t>
            </a:r>
            <a:r>
              <a:rPr lang="en-US" dirty="0" err="1"/>
              <a:t>algoritmos</a:t>
            </a:r>
            <a:r>
              <a:rPr lang="en-US" dirty="0"/>
              <a:t> </a:t>
            </a:r>
            <a:r>
              <a:rPr lang="en-US" dirty="0" err="1"/>
              <a:t>paralelos</a:t>
            </a:r>
            <a:r>
              <a:rPr lang="en-US" dirty="0"/>
              <a:t> se </a:t>
            </a:r>
            <a:r>
              <a:rPr lang="en-US" dirty="0" err="1"/>
              <a:t>refiere</a:t>
            </a:r>
            <a:r>
              <a:rPr lang="en-US" dirty="0"/>
              <a:t> a la </a:t>
            </a:r>
            <a:r>
              <a:rPr lang="en-US" dirty="0" err="1"/>
              <a:t>eficiencia</a:t>
            </a:r>
            <a:r>
              <a:rPr lang="en-US" dirty="0"/>
              <a:t> y </a:t>
            </a:r>
            <a:r>
              <a:rPr lang="en-US" dirty="0" err="1"/>
              <a:t>velocidad</a:t>
            </a:r>
            <a:r>
              <a:rPr lang="en-US" dirty="0"/>
              <a:t> con la que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algoritmos</a:t>
            </a:r>
            <a:r>
              <a:rPr lang="en-US" dirty="0"/>
              <a:t> </a:t>
            </a:r>
            <a:r>
              <a:rPr lang="en-US" dirty="0" err="1"/>
              <a:t>pueden</a:t>
            </a:r>
            <a:r>
              <a:rPr lang="en-US" dirty="0"/>
              <a:t> resolver </a:t>
            </a:r>
            <a:r>
              <a:rPr lang="en-US" dirty="0" err="1"/>
              <a:t>problemas</a:t>
            </a:r>
            <a:r>
              <a:rPr lang="en-US" dirty="0"/>
              <a:t> </a:t>
            </a:r>
            <a:r>
              <a:rPr lang="en-US" dirty="0" err="1"/>
              <a:t>utilizando</a:t>
            </a:r>
            <a:r>
              <a:rPr lang="en-US" dirty="0"/>
              <a:t> </a:t>
            </a:r>
            <a:r>
              <a:rPr lang="en-US" dirty="0" err="1"/>
              <a:t>múltiples</a:t>
            </a:r>
            <a:r>
              <a:rPr lang="en-US" dirty="0"/>
              <a:t> </a:t>
            </a:r>
            <a:r>
              <a:rPr lang="en-US" dirty="0" err="1"/>
              <a:t>procesadores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paralelo</a:t>
            </a:r>
            <a:r>
              <a:rPr lang="en-US" dirty="0"/>
              <a:t>. Para </a:t>
            </a:r>
            <a:r>
              <a:rPr lang="en-US" dirty="0" err="1"/>
              <a:t>lograr</a:t>
            </a:r>
            <a:r>
              <a:rPr lang="en-US" dirty="0"/>
              <a:t> un </a:t>
            </a:r>
            <a:r>
              <a:rPr lang="en-US" dirty="0" err="1"/>
              <a:t>buen</a:t>
            </a:r>
            <a:r>
              <a:rPr lang="en-US" dirty="0"/>
              <a:t> </a:t>
            </a:r>
            <a:r>
              <a:rPr lang="en-US" dirty="0" err="1"/>
              <a:t>desempeño</a:t>
            </a:r>
            <a:r>
              <a:rPr lang="en-US" dirty="0"/>
              <a:t>, es crucial </a:t>
            </a:r>
            <a:r>
              <a:rPr lang="en-US" dirty="0" err="1"/>
              <a:t>considerar</a:t>
            </a:r>
            <a:r>
              <a:rPr lang="en-US" dirty="0"/>
              <a:t> la </a:t>
            </a:r>
            <a:r>
              <a:rPr lang="en-US" dirty="0" err="1"/>
              <a:t>escalabilidad</a:t>
            </a:r>
            <a:r>
              <a:rPr lang="en-US" dirty="0"/>
              <a:t> del </a:t>
            </a:r>
            <a:r>
              <a:rPr lang="en-US" dirty="0" err="1"/>
              <a:t>algoritmo</a:t>
            </a:r>
            <a:r>
              <a:rPr lang="en-US" dirty="0"/>
              <a:t>, </a:t>
            </a:r>
            <a:r>
              <a:rPr lang="en-US" dirty="0" err="1"/>
              <a:t>distribuir</a:t>
            </a:r>
            <a:r>
              <a:rPr lang="en-US" dirty="0"/>
              <a:t> </a:t>
            </a:r>
            <a:r>
              <a:rPr lang="en-US" dirty="0" err="1"/>
              <a:t>equitativamente</a:t>
            </a:r>
            <a:r>
              <a:rPr lang="en-US" dirty="0"/>
              <a:t> la carga de </a:t>
            </a:r>
            <a:r>
              <a:rPr lang="en-US" dirty="0" err="1"/>
              <a:t>trabajo</a:t>
            </a:r>
            <a:r>
              <a:rPr lang="en-US" dirty="0"/>
              <a:t>, </a:t>
            </a:r>
            <a:r>
              <a:rPr lang="en-US" dirty="0" err="1"/>
              <a:t>minimizar</a:t>
            </a:r>
            <a:r>
              <a:rPr lang="en-US" dirty="0"/>
              <a:t> la </a:t>
            </a:r>
            <a:r>
              <a:rPr lang="en-US" dirty="0" err="1"/>
              <a:t>comunicación</a:t>
            </a:r>
            <a:r>
              <a:rPr lang="en-US" dirty="0"/>
              <a:t> y </a:t>
            </a:r>
            <a:r>
              <a:rPr lang="en-US" dirty="0" err="1"/>
              <a:t>sincronización</a:t>
            </a:r>
            <a:r>
              <a:rPr lang="en-US" dirty="0"/>
              <a:t> entre </a:t>
            </a:r>
            <a:r>
              <a:rPr lang="en-US" dirty="0" err="1"/>
              <a:t>procesadores</a:t>
            </a:r>
            <a:r>
              <a:rPr lang="en-US" dirty="0"/>
              <a:t>, </a:t>
            </a:r>
            <a:r>
              <a:rPr lang="en-US" dirty="0" err="1"/>
              <a:t>elegir</a:t>
            </a:r>
            <a:r>
              <a:rPr lang="en-US" dirty="0"/>
              <a:t> la </a:t>
            </a:r>
            <a:r>
              <a:rPr lang="en-US" dirty="0" err="1"/>
              <a:t>granularidad</a:t>
            </a:r>
            <a:r>
              <a:rPr lang="en-US" dirty="0"/>
              <a:t> </a:t>
            </a:r>
            <a:r>
              <a:rPr lang="en-US" dirty="0" err="1"/>
              <a:t>adecuada</a:t>
            </a:r>
            <a:r>
              <a:rPr lang="en-US" dirty="0"/>
              <a:t> para las </a:t>
            </a:r>
            <a:r>
              <a:rPr lang="en-US" dirty="0" err="1"/>
              <a:t>tareas</a:t>
            </a:r>
            <a:r>
              <a:rPr lang="en-US" dirty="0"/>
              <a:t> </a:t>
            </a:r>
            <a:r>
              <a:rPr lang="en-US" dirty="0" err="1"/>
              <a:t>paralelas</a:t>
            </a:r>
            <a:r>
              <a:rPr lang="en-US" dirty="0"/>
              <a:t> y </a:t>
            </a:r>
            <a:r>
              <a:rPr lang="en-US" dirty="0" err="1"/>
              <a:t>optimizar</a:t>
            </a:r>
            <a:r>
              <a:rPr lang="en-US" dirty="0"/>
              <a:t> la </a:t>
            </a:r>
            <a:r>
              <a:rPr lang="en-US" dirty="0" err="1"/>
              <a:t>estructura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. </a:t>
            </a:r>
            <a:r>
              <a:rPr lang="en-US" dirty="0" err="1"/>
              <a:t>Además</a:t>
            </a:r>
            <a:r>
              <a:rPr lang="en-US" dirty="0"/>
              <a:t>, </a:t>
            </a:r>
            <a:r>
              <a:rPr lang="en-US" dirty="0" err="1"/>
              <a:t>factores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overhead de </a:t>
            </a:r>
            <a:r>
              <a:rPr lang="en-US" dirty="0" err="1"/>
              <a:t>administración</a:t>
            </a:r>
            <a:r>
              <a:rPr lang="en-US" dirty="0"/>
              <a:t>, la </a:t>
            </a:r>
            <a:r>
              <a:rPr lang="en-US" dirty="0" err="1"/>
              <a:t>arquitectura</a:t>
            </a:r>
            <a:r>
              <a:rPr lang="en-US" dirty="0"/>
              <a:t> del hardware y las </a:t>
            </a:r>
            <a:r>
              <a:rPr lang="en-US" dirty="0" err="1"/>
              <a:t>técnicas</a:t>
            </a:r>
            <a:r>
              <a:rPr lang="en-US" dirty="0"/>
              <a:t> de </a:t>
            </a:r>
            <a:r>
              <a:rPr lang="en-US" dirty="0" err="1"/>
              <a:t>optimización</a:t>
            </a:r>
            <a:r>
              <a:rPr lang="en-US" dirty="0"/>
              <a:t> </a:t>
            </a:r>
            <a:r>
              <a:rPr lang="en-US" dirty="0" err="1"/>
              <a:t>específicas</a:t>
            </a:r>
            <a:r>
              <a:rPr lang="en-US" dirty="0"/>
              <a:t> </a:t>
            </a:r>
            <a:r>
              <a:rPr lang="en-US" dirty="0" err="1"/>
              <a:t>también</a:t>
            </a:r>
            <a:r>
              <a:rPr lang="en-US" dirty="0"/>
              <a:t> </a:t>
            </a:r>
            <a:r>
              <a:rPr lang="en-US" dirty="0" err="1"/>
              <a:t>influyen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rendimiento</a:t>
            </a:r>
            <a:r>
              <a:rPr lang="en-US" dirty="0"/>
              <a:t>. La </a:t>
            </a:r>
            <a:r>
              <a:rPr lang="en-US" dirty="0" err="1"/>
              <a:t>combinación</a:t>
            </a:r>
            <a:r>
              <a:rPr lang="en-US" dirty="0"/>
              <a:t> </a:t>
            </a:r>
            <a:r>
              <a:rPr lang="en-US" dirty="0" err="1"/>
              <a:t>inteligente</a:t>
            </a:r>
            <a:r>
              <a:rPr lang="en-US" dirty="0"/>
              <a:t> de </a:t>
            </a:r>
            <a:r>
              <a:rPr lang="en-US" dirty="0" err="1"/>
              <a:t>estos</a:t>
            </a:r>
            <a:r>
              <a:rPr lang="en-US" dirty="0"/>
              <a:t> </a:t>
            </a:r>
            <a:r>
              <a:rPr lang="en-US" dirty="0" err="1"/>
              <a:t>elementos</a:t>
            </a:r>
            <a:r>
              <a:rPr lang="en-US" dirty="0"/>
              <a:t>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conducir</a:t>
            </a:r>
            <a:r>
              <a:rPr lang="en-US" dirty="0"/>
              <a:t> a </a:t>
            </a:r>
            <a:r>
              <a:rPr lang="en-US" dirty="0" err="1"/>
              <a:t>mejoras</a:t>
            </a:r>
            <a:r>
              <a:rPr lang="en-US" dirty="0"/>
              <a:t> </a:t>
            </a:r>
            <a:r>
              <a:rPr lang="en-US" dirty="0" err="1"/>
              <a:t>significativas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las </a:t>
            </a:r>
            <a:r>
              <a:rPr lang="en-US" dirty="0" err="1"/>
              <a:t>aplicaciones</a:t>
            </a:r>
            <a:r>
              <a:rPr lang="en-US" dirty="0"/>
              <a:t> </a:t>
            </a:r>
            <a:r>
              <a:rPr lang="en-US" dirty="0" err="1"/>
              <a:t>paralelas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29766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B3F84-81F3-0BD6-1981-D177FD614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521428"/>
            <a:ext cx="9922764" cy="1294228"/>
          </a:xfrm>
        </p:spPr>
        <p:txBody>
          <a:bodyPr/>
          <a:lstStyle/>
          <a:p>
            <a:r>
              <a:rPr lang="en-US" dirty="0" err="1"/>
              <a:t>Complejidad</a:t>
            </a:r>
            <a:r>
              <a:rPr lang="en-US" dirty="0"/>
              <a:t> De La </a:t>
            </a:r>
            <a:r>
              <a:rPr lang="en-US" dirty="0" err="1"/>
              <a:t>Comunicación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DE8C1-BB88-FFB0-1B67-AD886232E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136" y="1460398"/>
            <a:ext cx="9922764" cy="482610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300" dirty="0"/>
              <a:t>La "</a:t>
            </a:r>
            <a:r>
              <a:rPr lang="en-US" sz="1300" err="1"/>
              <a:t>complejidad</a:t>
            </a:r>
            <a:r>
              <a:rPr lang="en-US" sz="1300" dirty="0"/>
              <a:t> de la </a:t>
            </a:r>
            <a:r>
              <a:rPr lang="en-US" sz="1300" err="1"/>
              <a:t>comunicación</a:t>
            </a:r>
            <a:r>
              <a:rPr lang="en-US" sz="1300" dirty="0"/>
              <a:t>" se </a:t>
            </a:r>
            <a:r>
              <a:rPr lang="en-US" sz="1300" err="1"/>
              <a:t>refiere</a:t>
            </a:r>
            <a:r>
              <a:rPr lang="en-US" sz="1300" dirty="0"/>
              <a:t> a la </a:t>
            </a:r>
            <a:r>
              <a:rPr lang="en-US" sz="1300" err="1"/>
              <a:t>cantidad</a:t>
            </a:r>
            <a:r>
              <a:rPr lang="en-US" sz="1300" dirty="0"/>
              <a:t> y </a:t>
            </a:r>
            <a:r>
              <a:rPr lang="en-US" sz="1300" err="1"/>
              <a:t>el</a:t>
            </a:r>
            <a:r>
              <a:rPr lang="en-US" sz="1300" dirty="0"/>
              <a:t> </a:t>
            </a:r>
            <a:r>
              <a:rPr lang="en-US" sz="1300" err="1"/>
              <a:t>tipo</a:t>
            </a:r>
            <a:r>
              <a:rPr lang="en-US" sz="1300" dirty="0"/>
              <a:t> de </a:t>
            </a:r>
            <a:r>
              <a:rPr lang="en-US" sz="1300" err="1"/>
              <a:t>comunicación</a:t>
            </a:r>
            <a:r>
              <a:rPr lang="en-US" sz="1300" dirty="0"/>
              <a:t> </a:t>
            </a:r>
            <a:r>
              <a:rPr lang="en-US" sz="1300" err="1"/>
              <a:t>necesaria</a:t>
            </a:r>
            <a:r>
              <a:rPr lang="en-US" sz="1300" dirty="0"/>
              <a:t> entre </a:t>
            </a:r>
            <a:r>
              <a:rPr lang="en-US" sz="1300" err="1"/>
              <a:t>los</a:t>
            </a:r>
            <a:r>
              <a:rPr lang="en-US" sz="1300" dirty="0"/>
              <a:t> </a:t>
            </a:r>
            <a:r>
              <a:rPr lang="en-US" sz="1300" err="1"/>
              <a:t>procesadores</a:t>
            </a:r>
            <a:r>
              <a:rPr lang="en-US" sz="1300" dirty="0"/>
              <a:t> </a:t>
            </a:r>
            <a:r>
              <a:rPr lang="en-US" sz="1300" err="1"/>
              <a:t>en</a:t>
            </a:r>
            <a:r>
              <a:rPr lang="en-US" sz="1300" dirty="0"/>
              <a:t> un </a:t>
            </a:r>
            <a:r>
              <a:rPr lang="en-US" sz="1300" err="1"/>
              <a:t>sistema</a:t>
            </a:r>
            <a:r>
              <a:rPr lang="en-US" sz="1300" dirty="0"/>
              <a:t> </a:t>
            </a:r>
            <a:r>
              <a:rPr lang="en-US" sz="1300" err="1"/>
              <a:t>paralelo</a:t>
            </a:r>
            <a:r>
              <a:rPr lang="en-US" sz="1300" dirty="0"/>
              <a:t>. En </a:t>
            </a:r>
            <a:r>
              <a:rPr lang="en-US" sz="1300" err="1"/>
              <a:t>el</a:t>
            </a:r>
            <a:r>
              <a:rPr lang="en-US" sz="1300" dirty="0"/>
              <a:t> </a:t>
            </a:r>
            <a:r>
              <a:rPr lang="en-US" sz="1300" err="1"/>
              <a:t>contexto</a:t>
            </a:r>
            <a:r>
              <a:rPr lang="en-US" sz="1300" dirty="0"/>
              <a:t> de </a:t>
            </a:r>
            <a:r>
              <a:rPr lang="en-US" sz="1300" err="1"/>
              <a:t>algoritmos</a:t>
            </a:r>
            <a:r>
              <a:rPr lang="en-US" sz="1300" dirty="0"/>
              <a:t> </a:t>
            </a:r>
            <a:r>
              <a:rPr lang="en-US" sz="1300" err="1"/>
              <a:t>paralelos</a:t>
            </a:r>
            <a:r>
              <a:rPr lang="en-US" sz="1300" dirty="0"/>
              <a:t>, la </a:t>
            </a:r>
            <a:r>
              <a:rPr lang="en-US" sz="1300" err="1"/>
              <a:t>complejidad</a:t>
            </a:r>
            <a:r>
              <a:rPr lang="en-US" sz="1300" dirty="0"/>
              <a:t> de la </a:t>
            </a:r>
            <a:r>
              <a:rPr lang="en-US" sz="1300" err="1"/>
              <a:t>comunicación</a:t>
            </a:r>
            <a:r>
              <a:rPr lang="en-US" sz="1300" dirty="0"/>
              <a:t> es un factor </a:t>
            </a:r>
            <a:r>
              <a:rPr lang="en-US" sz="1300" err="1"/>
              <a:t>crítico</a:t>
            </a:r>
            <a:r>
              <a:rPr lang="en-US" sz="1300" dirty="0"/>
              <a:t> que </a:t>
            </a:r>
            <a:r>
              <a:rPr lang="en-US" sz="1300" err="1"/>
              <a:t>puede</a:t>
            </a:r>
            <a:r>
              <a:rPr lang="en-US" sz="1300" dirty="0"/>
              <a:t> </a:t>
            </a:r>
            <a:r>
              <a:rPr lang="en-US" sz="1300" err="1"/>
              <a:t>afectar</a:t>
            </a:r>
            <a:r>
              <a:rPr lang="en-US" sz="1300" dirty="0"/>
              <a:t> </a:t>
            </a:r>
            <a:r>
              <a:rPr lang="en-US" sz="1300" err="1"/>
              <a:t>significativamente</a:t>
            </a:r>
            <a:r>
              <a:rPr lang="en-US" sz="1300" dirty="0"/>
              <a:t> </a:t>
            </a:r>
            <a:r>
              <a:rPr lang="en-US" sz="1300" err="1"/>
              <a:t>el</a:t>
            </a:r>
            <a:r>
              <a:rPr lang="en-US" sz="1300" dirty="0"/>
              <a:t> </a:t>
            </a:r>
            <a:r>
              <a:rPr lang="en-US" sz="1300" err="1"/>
              <a:t>rendimiento</a:t>
            </a:r>
            <a:r>
              <a:rPr lang="en-US" sz="1300" dirty="0"/>
              <a:t>. Hay dos </a:t>
            </a:r>
            <a:r>
              <a:rPr lang="en-US" sz="1300" err="1"/>
              <a:t>tipos</a:t>
            </a:r>
            <a:r>
              <a:rPr lang="en-US" sz="1300" dirty="0"/>
              <a:t> </a:t>
            </a:r>
            <a:r>
              <a:rPr lang="en-US" sz="1300" err="1"/>
              <a:t>principales</a:t>
            </a:r>
            <a:r>
              <a:rPr lang="en-US" sz="1300" dirty="0"/>
              <a:t> de </a:t>
            </a:r>
            <a:r>
              <a:rPr lang="en-US" sz="1300" err="1"/>
              <a:t>complejidad</a:t>
            </a:r>
            <a:r>
              <a:rPr lang="en-US" sz="1300" dirty="0"/>
              <a:t> de </a:t>
            </a:r>
            <a:r>
              <a:rPr lang="en-US" sz="1300" err="1"/>
              <a:t>comunicación</a:t>
            </a:r>
            <a:r>
              <a:rPr lang="en-US" sz="1300"/>
              <a:t>: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Ancho de Banda:</a:t>
            </a:r>
          </a:p>
          <a:p>
            <a:r>
              <a:rPr lang="en-US" sz="1300"/>
              <a:t>Se </a:t>
            </a:r>
            <a:r>
              <a:rPr lang="en-US" sz="1300" err="1"/>
              <a:t>refiere</a:t>
            </a:r>
            <a:r>
              <a:rPr lang="en-US" sz="1300"/>
              <a:t> a la </a:t>
            </a:r>
            <a:r>
              <a:rPr lang="en-US" sz="1300" err="1"/>
              <a:t>cantidad</a:t>
            </a:r>
            <a:r>
              <a:rPr lang="en-US" sz="1300"/>
              <a:t> de </a:t>
            </a:r>
            <a:r>
              <a:rPr lang="en-US" sz="1300" err="1"/>
              <a:t>datos</a:t>
            </a:r>
            <a:r>
              <a:rPr lang="en-US" sz="1300"/>
              <a:t> que </a:t>
            </a:r>
            <a:r>
              <a:rPr lang="en-US" sz="1300" err="1"/>
              <a:t>pueden</a:t>
            </a:r>
            <a:r>
              <a:rPr lang="en-US" sz="1300"/>
              <a:t> ser </a:t>
            </a:r>
            <a:r>
              <a:rPr lang="en-US" sz="1300" err="1"/>
              <a:t>transmitidos</a:t>
            </a:r>
            <a:r>
              <a:rPr lang="en-US" sz="1300"/>
              <a:t> entre </a:t>
            </a:r>
            <a:r>
              <a:rPr lang="en-US" sz="1300" err="1"/>
              <a:t>los</a:t>
            </a:r>
            <a:r>
              <a:rPr lang="en-US" sz="1300" dirty="0"/>
              <a:t> </a:t>
            </a:r>
            <a:r>
              <a:rPr lang="en-US" sz="1300" err="1"/>
              <a:t>procesadores</a:t>
            </a:r>
            <a:r>
              <a:rPr lang="en-US" sz="1300" dirty="0"/>
              <a:t> </a:t>
            </a:r>
            <a:r>
              <a:rPr lang="en-US" sz="1300" err="1"/>
              <a:t>en</a:t>
            </a:r>
            <a:r>
              <a:rPr lang="en-US" sz="1300"/>
              <a:t> un </a:t>
            </a:r>
            <a:r>
              <a:rPr lang="en-US" sz="1300" err="1"/>
              <a:t>período</a:t>
            </a:r>
            <a:r>
              <a:rPr lang="en-US" sz="1300"/>
              <a:t> de </a:t>
            </a:r>
            <a:r>
              <a:rPr lang="en-US" sz="1300" err="1"/>
              <a:t>tiempo</a:t>
            </a:r>
            <a:r>
              <a:rPr lang="en-US" sz="1300" dirty="0"/>
              <a:t> </a:t>
            </a:r>
            <a:r>
              <a:rPr lang="en-US" sz="1300" err="1"/>
              <a:t>específico</a:t>
            </a:r>
            <a:r>
              <a:rPr lang="en-US" sz="1300"/>
              <a:t>. Una </a:t>
            </a:r>
            <a:r>
              <a:rPr lang="en-US" sz="1300" err="1"/>
              <a:t>alta</a:t>
            </a:r>
            <a:r>
              <a:rPr lang="en-US" sz="1300" dirty="0"/>
              <a:t> </a:t>
            </a:r>
            <a:r>
              <a:rPr lang="en-US" sz="1300" err="1"/>
              <a:t>complejidad</a:t>
            </a:r>
            <a:r>
              <a:rPr lang="en-US" sz="1300"/>
              <a:t> de </a:t>
            </a:r>
            <a:r>
              <a:rPr lang="en-US" sz="1300" err="1"/>
              <a:t>comunicación</a:t>
            </a:r>
            <a:r>
              <a:rPr lang="en-US" sz="1300" dirty="0"/>
              <a:t> </a:t>
            </a:r>
            <a:r>
              <a:rPr lang="en-US" sz="1300" err="1"/>
              <a:t>debido</a:t>
            </a:r>
            <a:r>
              <a:rPr lang="en-US" sz="1300"/>
              <a:t> a un ancho de </a:t>
            </a:r>
            <a:r>
              <a:rPr lang="en-US" sz="1300" err="1"/>
              <a:t>banda</a:t>
            </a:r>
            <a:r>
              <a:rPr lang="en-US" sz="1300" dirty="0"/>
              <a:t> </a:t>
            </a:r>
            <a:r>
              <a:rPr lang="en-US" sz="1300" err="1"/>
              <a:t>limitado</a:t>
            </a:r>
            <a:r>
              <a:rPr lang="en-US" sz="1300" dirty="0"/>
              <a:t> </a:t>
            </a:r>
            <a:r>
              <a:rPr lang="en-US" sz="1300" err="1"/>
              <a:t>puede</a:t>
            </a:r>
            <a:r>
              <a:rPr lang="en-US" sz="1300" dirty="0"/>
              <a:t> </a:t>
            </a:r>
            <a:r>
              <a:rPr lang="en-US" sz="1300" err="1"/>
              <a:t>ralentizar</a:t>
            </a:r>
            <a:r>
              <a:rPr lang="en-US" sz="1300"/>
              <a:t> la </a:t>
            </a:r>
            <a:r>
              <a:rPr lang="en-US" sz="1300" err="1"/>
              <a:t>ejecución</a:t>
            </a:r>
            <a:r>
              <a:rPr lang="en-US" sz="1300" dirty="0"/>
              <a:t> </a:t>
            </a:r>
            <a:r>
              <a:rPr lang="en-US" sz="1300"/>
              <a:t>de </a:t>
            </a:r>
            <a:r>
              <a:rPr lang="en-US" sz="1300" err="1"/>
              <a:t>algoritmos</a:t>
            </a:r>
            <a:r>
              <a:rPr lang="en-US" sz="1300" dirty="0"/>
              <a:t> </a:t>
            </a:r>
            <a:r>
              <a:rPr lang="en-US" sz="1300" err="1"/>
              <a:t>paralelos</a:t>
            </a:r>
            <a:r>
              <a:rPr lang="en-US" sz="1300"/>
              <a:t>, </a:t>
            </a:r>
            <a:r>
              <a:rPr lang="en-US" sz="1300" err="1"/>
              <a:t>especialmente</a:t>
            </a:r>
            <a:r>
              <a:rPr lang="en-US" sz="1300" dirty="0"/>
              <a:t> </a:t>
            </a:r>
            <a:r>
              <a:rPr lang="en-US" sz="1300" err="1"/>
              <a:t>aquellos</a:t>
            </a:r>
            <a:r>
              <a:rPr lang="en-US" sz="1300"/>
              <a:t> que </a:t>
            </a:r>
            <a:r>
              <a:rPr lang="en-US" sz="1300" err="1"/>
              <a:t>requieren</a:t>
            </a:r>
            <a:r>
              <a:rPr lang="en-US" sz="1300" dirty="0"/>
              <a:t> </a:t>
            </a:r>
            <a:r>
              <a:rPr lang="en-US" sz="1300" err="1"/>
              <a:t>intercambio</a:t>
            </a:r>
            <a:r>
              <a:rPr lang="en-US" sz="1300" dirty="0"/>
              <a:t> </a:t>
            </a:r>
            <a:r>
              <a:rPr lang="en-US" sz="1300" err="1"/>
              <a:t>frecuente</a:t>
            </a:r>
            <a:r>
              <a:rPr lang="en-US" sz="1300"/>
              <a:t> de </a:t>
            </a:r>
            <a:r>
              <a:rPr lang="en-US" sz="1300" err="1"/>
              <a:t>datos</a:t>
            </a:r>
            <a:r>
              <a:rPr lang="en-US" sz="1300"/>
              <a:t> entre </a:t>
            </a:r>
            <a:r>
              <a:rPr lang="en-US" sz="1300" err="1"/>
              <a:t>los</a:t>
            </a:r>
            <a:r>
              <a:rPr lang="en-US" sz="1300" dirty="0"/>
              <a:t> </a:t>
            </a:r>
            <a:r>
              <a:rPr lang="en-US" sz="1300" err="1"/>
              <a:t>procesadores</a:t>
            </a:r>
            <a:r>
              <a:rPr lang="en-US" sz="1300"/>
              <a:t>.</a:t>
            </a:r>
            <a:endParaRPr lang="en-US" sz="1300" dirty="0"/>
          </a:p>
          <a:p>
            <a:pPr marL="0" indent="0">
              <a:buNone/>
            </a:pPr>
            <a:r>
              <a:rPr lang="en-US" sz="1300" err="1"/>
              <a:t>Latencia</a:t>
            </a:r>
            <a:r>
              <a:rPr lang="en-US" sz="1300" dirty="0"/>
              <a:t>:</a:t>
            </a:r>
          </a:p>
          <a:p>
            <a:r>
              <a:rPr lang="en-US" sz="1300"/>
              <a:t>La </a:t>
            </a:r>
            <a:r>
              <a:rPr lang="en-US" sz="1300" err="1"/>
              <a:t>latencia</a:t>
            </a:r>
            <a:r>
              <a:rPr lang="en-US" sz="1300"/>
              <a:t> se </a:t>
            </a:r>
            <a:r>
              <a:rPr lang="en-US" sz="1300" err="1"/>
              <a:t>refiere</a:t>
            </a:r>
            <a:r>
              <a:rPr lang="en-US" sz="1300"/>
              <a:t> al </a:t>
            </a:r>
            <a:r>
              <a:rPr lang="en-US" sz="1300" err="1"/>
              <a:t>tiempo</a:t>
            </a:r>
            <a:r>
              <a:rPr lang="en-US" sz="1300"/>
              <a:t> que </a:t>
            </a:r>
            <a:r>
              <a:rPr lang="en-US" sz="1300" err="1"/>
              <a:t>tarda</a:t>
            </a:r>
            <a:r>
              <a:rPr lang="en-US" sz="1300"/>
              <a:t> un </a:t>
            </a:r>
            <a:r>
              <a:rPr lang="en-US" sz="1300" err="1"/>
              <a:t>mensaje</a:t>
            </a:r>
            <a:r>
              <a:rPr lang="en-US" sz="1300" dirty="0"/>
              <a:t> </a:t>
            </a:r>
            <a:r>
              <a:rPr lang="en-US" sz="1300" err="1"/>
              <a:t>en</a:t>
            </a:r>
            <a:r>
              <a:rPr lang="en-US" sz="1300"/>
              <a:t> ser </a:t>
            </a:r>
            <a:r>
              <a:rPr lang="en-US" sz="1300" err="1"/>
              <a:t>transmitido</a:t>
            </a:r>
            <a:r>
              <a:rPr lang="en-US" sz="1300" dirty="0"/>
              <a:t> </a:t>
            </a:r>
            <a:r>
              <a:rPr lang="en-US" sz="1300" err="1"/>
              <a:t>desde</a:t>
            </a:r>
            <a:r>
              <a:rPr lang="en-US" sz="1300" dirty="0"/>
              <a:t> </a:t>
            </a:r>
            <a:r>
              <a:rPr lang="en-US" sz="1300" err="1"/>
              <a:t>el</a:t>
            </a:r>
            <a:r>
              <a:rPr lang="en-US" sz="1300" dirty="0"/>
              <a:t> </a:t>
            </a:r>
            <a:r>
              <a:rPr lang="en-US" sz="1300" err="1"/>
              <a:t>remitente</a:t>
            </a:r>
            <a:r>
              <a:rPr lang="en-US" sz="1300"/>
              <a:t> hasta </a:t>
            </a:r>
            <a:r>
              <a:rPr lang="en-US" sz="1300" err="1"/>
              <a:t>el</a:t>
            </a:r>
            <a:r>
              <a:rPr lang="en-US" sz="1300"/>
              <a:t> receptor. </a:t>
            </a:r>
            <a:r>
              <a:rPr lang="en-US" sz="1300" err="1"/>
              <a:t>Algoritmos</a:t>
            </a:r>
            <a:r>
              <a:rPr lang="en-US" sz="1300" dirty="0"/>
              <a:t> </a:t>
            </a:r>
            <a:r>
              <a:rPr lang="en-US" sz="1300"/>
              <a:t>que </a:t>
            </a:r>
            <a:r>
              <a:rPr lang="en-US" sz="1300" err="1"/>
              <a:t>dependen</a:t>
            </a:r>
            <a:r>
              <a:rPr lang="en-US" sz="1300"/>
              <a:t> de </a:t>
            </a:r>
            <a:r>
              <a:rPr lang="en-US" sz="1300" err="1"/>
              <a:t>una</a:t>
            </a:r>
            <a:r>
              <a:rPr lang="en-US" sz="1300" dirty="0"/>
              <a:t> </a:t>
            </a:r>
            <a:r>
              <a:rPr lang="en-US" sz="1300" err="1"/>
              <a:t>comunicación</a:t>
            </a:r>
            <a:r>
              <a:rPr lang="en-US" sz="1300" dirty="0"/>
              <a:t> </a:t>
            </a:r>
            <a:r>
              <a:rPr lang="en-US" sz="1300" err="1"/>
              <a:t>rápida</a:t>
            </a:r>
            <a:r>
              <a:rPr lang="en-US" sz="1300"/>
              <a:t> y de </a:t>
            </a:r>
            <a:r>
              <a:rPr lang="en-US" sz="1300" err="1"/>
              <a:t>baja</a:t>
            </a:r>
            <a:r>
              <a:rPr lang="en-US" sz="1300" dirty="0"/>
              <a:t> </a:t>
            </a:r>
            <a:r>
              <a:rPr lang="en-US" sz="1300" err="1"/>
              <a:t>latencia</a:t>
            </a:r>
            <a:r>
              <a:rPr lang="en-US" sz="1300"/>
              <a:t> entre </a:t>
            </a:r>
            <a:r>
              <a:rPr lang="en-US" sz="1300" err="1"/>
              <a:t>procesadores</a:t>
            </a:r>
            <a:r>
              <a:rPr lang="en-US" sz="1300" dirty="0"/>
              <a:t> </a:t>
            </a:r>
            <a:r>
              <a:rPr lang="en-US" sz="1300" err="1"/>
              <a:t>pueden</a:t>
            </a:r>
            <a:r>
              <a:rPr lang="en-US" sz="1300"/>
              <a:t> verse </a:t>
            </a:r>
            <a:r>
              <a:rPr lang="en-US" sz="1300" err="1"/>
              <a:t>afectados</a:t>
            </a:r>
            <a:r>
              <a:rPr lang="en-US" sz="1300" dirty="0"/>
              <a:t> </a:t>
            </a:r>
            <a:r>
              <a:rPr lang="en-US" sz="1300" err="1"/>
              <a:t>negativamente</a:t>
            </a:r>
            <a:r>
              <a:rPr lang="en-US" sz="1300" dirty="0"/>
              <a:t> </a:t>
            </a:r>
            <a:r>
              <a:rPr lang="en-US" sz="1300" err="1"/>
              <a:t>si</a:t>
            </a:r>
            <a:r>
              <a:rPr lang="en-US" sz="1300" dirty="0"/>
              <a:t> </a:t>
            </a:r>
            <a:r>
              <a:rPr lang="en-US" sz="1300"/>
              <a:t>la </a:t>
            </a:r>
            <a:r>
              <a:rPr lang="en-US" sz="1300" err="1"/>
              <a:t>complejidad</a:t>
            </a:r>
            <a:r>
              <a:rPr lang="en-US" sz="1300"/>
              <a:t> de la </a:t>
            </a:r>
            <a:r>
              <a:rPr lang="en-US" sz="1300" err="1"/>
              <a:t>comunicación</a:t>
            </a:r>
            <a:r>
              <a:rPr lang="en-US" sz="1300"/>
              <a:t> es </a:t>
            </a:r>
            <a:r>
              <a:rPr lang="en-US" sz="1300" err="1"/>
              <a:t>alta</a:t>
            </a:r>
            <a:r>
              <a:rPr lang="en-US" sz="1300" dirty="0"/>
              <a:t> </a:t>
            </a:r>
            <a:r>
              <a:rPr lang="en-US" sz="1300" err="1"/>
              <a:t>debido</a:t>
            </a:r>
            <a:r>
              <a:rPr lang="en-US" sz="1300"/>
              <a:t> a </a:t>
            </a:r>
            <a:r>
              <a:rPr lang="en-US" sz="1300" err="1"/>
              <a:t>una</a:t>
            </a:r>
            <a:r>
              <a:rPr lang="en-US" sz="1300" dirty="0"/>
              <a:t> </a:t>
            </a:r>
            <a:r>
              <a:rPr lang="en-US" sz="1300" err="1"/>
              <a:t>latencia</a:t>
            </a:r>
            <a:r>
              <a:rPr lang="en-US" sz="1300" dirty="0"/>
              <a:t> </a:t>
            </a:r>
            <a:r>
              <a:rPr lang="en-US" sz="1300" err="1"/>
              <a:t>significativa</a:t>
            </a:r>
            <a:r>
              <a:rPr lang="en-US" sz="1300"/>
              <a:t>.</a:t>
            </a:r>
            <a:endParaRPr lang="en-US" sz="1300" dirty="0"/>
          </a:p>
          <a:p>
            <a:r>
              <a:rPr lang="en-US" sz="1300" dirty="0"/>
              <a:t>La </a:t>
            </a:r>
            <a:r>
              <a:rPr lang="en-US" sz="1300" err="1"/>
              <a:t>complejidad</a:t>
            </a:r>
            <a:r>
              <a:rPr lang="en-US" sz="1300" dirty="0"/>
              <a:t> de la </a:t>
            </a:r>
            <a:r>
              <a:rPr lang="en-US" sz="1300" err="1"/>
              <a:t>comunicación</a:t>
            </a:r>
            <a:r>
              <a:rPr lang="en-US" sz="1300" dirty="0"/>
              <a:t> </a:t>
            </a:r>
            <a:r>
              <a:rPr lang="en-US" sz="1300" err="1"/>
              <a:t>puede</a:t>
            </a:r>
            <a:r>
              <a:rPr lang="en-US" sz="1300" dirty="0"/>
              <a:t> </a:t>
            </a:r>
            <a:r>
              <a:rPr lang="en-US" sz="1300" err="1"/>
              <a:t>incrementarse</a:t>
            </a:r>
            <a:r>
              <a:rPr lang="en-US" sz="1300" dirty="0"/>
              <a:t> </a:t>
            </a:r>
            <a:r>
              <a:rPr lang="en-US" sz="1300" err="1"/>
              <a:t>debido</a:t>
            </a:r>
            <a:r>
              <a:rPr lang="en-US" sz="1300" dirty="0"/>
              <a:t> a </a:t>
            </a:r>
            <a:r>
              <a:rPr lang="en-US" sz="1300" err="1"/>
              <a:t>varias</a:t>
            </a:r>
            <a:r>
              <a:rPr lang="en-US" sz="1300" dirty="0"/>
              <a:t> </a:t>
            </a:r>
            <a:r>
              <a:rPr lang="en-US" sz="1300" err="1"/>
              <a:t>razones</a:t>
            </a:r>
            <a:r>
              <a:rPr lang="en-US" sz="1300" dirty="0"/>
              <a:t>:</a:t>
            </a:r>
          </a:p>
          <a:p>
            <a:r>
              <a:rPr lang="en-US" sz="1300" err="1"/>
              <a:t>Tamaño</a:t>
            </a:r>
            <a:r>
              <a:rPr lang="en-US" sz="1300" dirty="0"/>
              <a:t> de </a:t>
            </a:r>
            <a:r>
              <a:rPr lang="en-US" sz="1300" err="1"/>
              <a:t>los</a:t>
            </a:r>
            <a:r>
              <a:rPr lang="en-US" sz="1300"/>
              <a:t> Datos: Si </a:t>
            </a:r>
            <a:r>
              <a:rPr lang="en-US" sz="1300" err="1"/>
              <a:t>los</a:t>
            </a:r>
            <a:r>
              <a:rPr lang="en-US" sz="1300" dirty="0"/>
              <a:t> </a:t>
            </a:r>
            <a:r>
              <a:rPr lang="en-US" sz="1300" err="1"/>
              <a:t>datos</a:t>
            </a:r>
            <a:r>
              <a:rPr lang="en-US" sz="1300"/>
              <a:t> que </a:t>
            </a:r>
            <a:r>
              <a:rPr lang="en-US" sz="1300" err="1"/>
              <a:t>deben</a:t>
            </a:r>
            <a:r>
              <a:rPr lang="en-US" sz="1300"/>
              <a:t> ser </a:t>
            </a:r>
            <a:r>
              <a:rPr lang="en-US" sz="1300" err="1"/>
              <a:t>transmitidos</a:t>
            </a:r>
            <a:r>
              <a:rPr lang="en-US" sz="1300"/>
              <a:t> son </a:t>
            </a:r>
            <a:r>
              <a:rPr lang="en-US" sz="1300" err="1"/>
              <a:t>grandes</a:t>
            </a:r>
            <a:r>
              <a:rPr lang="en-US" sz="1300"/>
              <a:t>, la </a:t>
            </a:r>
            <a:r>
              <a:rPr lang="en-US" sz="1300" err="1"/>
              <a:t>cantidad</a:t>
            </a:r>
            <a:r>
              <a:rPr lang="en-US" sz="1300"/>
              <a:t> de </a:t>
            </a:r>
            <a:r>
              <a:rPr lang="en-US" sz="1300" err="1"/>
              <a:t>comunicación</a:t>
            </a:r>
            <a:r>
              <a:rPr lang="en-US" sz="1300" dirty="0"/>
              <a:t> </a:t>
            </a:r>
            <a:r>
              <a:rPr lang="en-US" sz="1300" err="1"/>
              <a:t>necesaria</a:t>
            </a:r>
            <a:r>
              <a:rPr lang="en-US" sz="1300" dirty="0"/>
              <a:t> </a:t>
            </a:r>
            <a:r>
              <a:rPr lang="en-US" sz="1300" err="1"/>
              <a:t>aumenta</a:t>
            </a:r>
            <a:r>
              <a:rPr lang="en-US" sz="1300"/>
              <a:t>, lo que </a:t>
            </a:r>
            <a:r>
              <a:rPr lang="en-US" sz="1300" err="1"/>
              <a:t>puede</a:t>
            </a:r>
            <a:r>
              <a:rPr lang="en-US" sz="1300" dirty="0"/>
              <a:t> </a:t>
            </a:r>
            <a:r>
              <a:rPr lang="en-US" sz="1300" err="1"/>
              <a:t>sobrecargar</a:t>
            </a:r>
            <a:r>
              <a:rPr lang="en-US" sz="1300"/>
              <a:t> la red y </a:t>
            </a:r>
            <a:r>
              <a:rPr lang="en-US" sz="1300" err="1"/>
              <a:t>disminuir</a:t>
            </a:r>
            <a:r>
              <a:rPr lang="en-US" sz="1300"/>
              <a:t> la </a:t>
            </a:r>
            <a:r>
              <a:rPr lang="en-US" sz="1300" err="1"/>
              <a:t>velocidad</a:t>
            </a:r>
            <a:r>
              <a:rPr lang="en-US" sz="1300"/>
              <a:t> de </a:t>
            </a:r>
            <a:r>
              <a:rPr lang="en-US" sz="1300" err="1"/>
              <a:t>procesamiento</a:t>
            </a:r>
            <a:r>
              <a:rPr lang="en-US" sz="1300" dirty="0"/>
              <a:t>.</a:t>
            </a:r>
          </a:p>
          <a:p>
            <a:r>
              <a:rPr lang="en-US" sz="1300" err="1"/>
              <a:t>Frecuencia</a:t>
            </a:r>
            <a:r>
              <a:rPr lang="en-US" sz="1300" dirty="0"/>
              <a:t> de </a:t>
            </a:r>
            <a:r>
              <a:rPr lang="en-US" sz="1300" err="1"/>
              <a:t>Comunicación</a:t>
            </a:r>
            <a:r>
              <a:rPr lang="en-US" sz="1300"/>
              <a:t>: </a:t>
            </a:r>
            <a:r>
              <a:rPr lang="en-US" sz="1300" err="1"/>
              <a:t>Algoritmos</a:t>
            </a:r>
            <a:r>
              <a:rPr lang="en-US" sz="1300" dirty="0"/>
              <a:t> que </a:t>
            </a:r>
            <a:r>
              <a:rPr lang="en-US" sz="1300" err="1"/>
              <a:t>requieren</a:t>
            </a:r>
            <a:r>
              <a:rPr lang="en-US" sz="1300" dirty="0"/>
              <a:t> </a:t>
            </a:r>
            <a:r>
              <a:rPr lang="en-US" sz="1300" err="1"/>
              <a:t>intercambio</a:t>
            </a:r>
            <a:r>
              <a:rPr lang="en-US" sz="1300" dirty="0"/>
              <a:t> </a:t>
            </a:r>
            <a:r>
              <a:rPr lang="en-US" sz="1300" err="1"/>
              <a:t>frecuente</a:t>
            </a:r>
            <a:r>
              <a:rPr lang="en-US" sz="1300" dirty="0"/>
              <a:t> de </a:t>
            </a:r>
            <a:r>
              <a:rPr lang="en-US" sz="1300" err="1"/>
              <a:t>información</a:t>
            </a:r>
            <a:r>
              <a:rPr lang="en-US" sz="1300" dirty="0"/>
              <a:t> entre </a:t>
            </a:r>
            <a:r>
              <a:rPr lang="en-US" sz="1300" err="1"/>
              <a:t>procesadores</a:t>
            </a:r>
            <a:r>
              <a:rPr lang="en-US" sz="1300" dirty="0"/>
              <a:t> </a:t>
            </a:r>
            <a:r>
              <a:rPr lang="en-US" sz="1300" err="1"/>
              <a:t>pueden</a:t>
            </a:r>
            <a:r>
              <a:rPr lang="en-US" sz="1300" dirty="0"/>
              <a:t> </a:t>
            </a:r>
            <a:r>
              <a:rPr lang="en-US" sz="1300" err="1"/>
              <a:t>experimentar</a:t>
            </a:r>
            <a:r>
              <a:rPr lang="en-US" sz="1300" dirty="0"/>
              <a:t> </a:t>
            </a:r>
            <a:r>
              <a:rPr lang="en-US" sz="1300" err="1"/>
              <a:t>problemas</a:t>
            </a:r>
            <a:r>
              <a:rPr lang="en-US" sz="1300" dirty="0"/>
              <a:t> de </a:t>
            </a:r>
            <a:r>
              <a:rPr lang="en-US" sz="1300" err="1"/>
              <a:t>congestión</a:t>
            </a:r>
            <a:r>
              <a:rPr lang="en-US" sz="1300" dirty="0"/>
              <a:t> </a:t>
            </a:r>
            <a:r>
              <a:rPr lang="en-US" sz="1300" err="1"/>
              <a:t>si</a:t>
            </a:r>
            <a:r>
              <a:rPr lang="en-US" sz="1300" dirty="0"/>
              <a:t> la red no </a:t>
            </a:r>
            <a:r>
              <a:rPr lang="en-US" sz="1300" err="1"/>
              <a:t>puede</a:t>
            </a:r>
            <a:r>
              <a:rPr lang="en-US" sz="1300" dirty="0"/>
              <a:t> </a:t>
            </a:r>
            <a:r>
              <a:rPr lang="en-US" sz="1300" err="1"/>
              <a:t>manejar</a:t>
            </a:r>
            <a:r>
              <a:rPr lang="en-US" sz="1300" dirty="0"/>
              <a:t> la </a:t>
            </a:r>
            <a:r>
              <a:rPr lang="en-US" sz="1300" err="1"/>
              <a:t>alta</a:t>
            </a:r>
            <a:r>
              <a:rPr lang="en-US" sz="1300" dirty="0"/>
              <a:t> </a:t>
            </a:r>
            <a:r>
              <a:rPr lang="en-US" sz="1300" err="1"/>
              <a:t>frecuencia</a:t>
            </a:r>
            <a:r>
              <a:rPr lang="en-US" sz="1300" dirty="0"/>
              <a:t> de </a:t>
            </a:r>
            <a:r>
              <a:rPr lang="en-US" sz="1300" err="1"/>
              <a:t>comunicación</a:t>
            </a:r>
            <a:r>
              <a:rPr lang="en-US" sz="1300" dirty="0"/>
              <a:t>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8748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00A9F-71CD-81BC-5C9B-16B0D547A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488" y="424837"/>
            <a:ext cx="9922764" cy="1294228"/>
          </a:xfrm>
        </p:spPr>
        <p:txBody>
          <a:bodyPr/>
          <a:lstStyle/>
          <a:p>
            <a:r>
              <a:rPr lang="en-US" dirty="0" err="1"/>
              <a:t>Optimización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657E0-B2A6-9BD1-B928-AF7D8D8CA0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686" y="1288681"/>
            <a:ext cx="11940453" cy="5437847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/>
              <a:t>La </a:t>
            </a:r>
            <a:r>
              <a:rPr lang="en-US" err="1"/>
              <a:t>optimización</a:t>
            </a:r>
            <a:r>
              <a:rPr lang="en-US" dirty="0"/>
              <a:t> </a:t>
            </a:r>
            <a:r>
              <a:rPr lang="en-US" err="1"/>
              <a:t>en</a:t>
            </a:r>
            <a:r>
              <a:rPr lang="en-US" dirty="0"/>
              <a:t> </a:t>
            </a:r>
            <a:r>
              <a:rPr lang="en-US" err="1"/>
              <a:t>el</a:t>
            </a:r>
            <a:r>
              <a:rPr lang="en-US" dirty="0"/>
              <a:t> </a:t>
            </a:r>
            <a:r>
              <a:rPr lang="en-US" err="1"/>
              <a:t>contexto</a:t>
            </a:r>
            <a:r>
              <a:rPr lang="en-US" dirty="0"/>
              <a:t> de </a:t>
            </a:r>
            <a:r>
              <a:rPr lang="en-US" err="1"/>
              <a:t>algoritmos</a:t>
            </a:r>
            <a:r>
              <a:rPr lang="en-US" dirty="0"/>
              <a:t> </a:t>
            </a:r>
            <a:r>
              <a:rPr lang="en-US" err="1"/>
              <a:t>paralelos</a:t>
            </a:r>
            <a:r>
              <a:rPr lang="en-US" dirty="0"/>
              <a:t> se </a:t>
            </a:r>
            <a:r>
              <a:rPr lang="en-US" err="1"/>
              <a:t>refiere</a:t>
            </a:r>
            <a:r>
              <a:rPr lang="en-US" dirty="0"/>
              <a:t> a </a:t>
            </a:r>
            <a:r>
              <a:rPr lang="en-US" err="1"/>
              <a:t>mejorar</a:t>
            </a:r>
            <a:r>
              <a:rPr lang="en-US" dirty="0"/>
              <a:t> la </a:t>
            </a:r>
            <a:r>
              <a:rPr lang="en-US" err="1"/>
              <a:t>eficiencia</a:t>
            </a:r>
            <a:r>
              <a:rPr lang="en-US" dirty="0"/>
              <a:t> y </a:t>
            </a:r>
            <a:r>
              <a:rPr lang="en-US" err="1"/>
              <a:t>el</a:t>
            </a:r>
            <a:r>
              <a:rPr lang="en-US" dirty="0"/>
              <a:t> </a:t>
            </a:r>
            <a:r>
              <a:rPr lang="en-US" err="1"/>
              <a:t>rendimiento</a:t>
            </a:r>
            <a:r>
              <a:rPr lang="en-US" dirty="0"/>
              <a:t> de </a:t>
            </a:r>
            <a:r>
              <a:rPr lang="en-US" err="1"/>
              <a:t>estos</a:t>
            </a:r>
            <a:r>
              <a:rPr lang="en-US" dirty="0"/>
              <a:t> </a:t>
            </a:r>
            <a:r>
              <a:rPr lang="en-US" err="1"/>
              <a:t>algoritmos</a:t>
            </a:r>
            <a:r>
              <a:rPr lang="en-US" dirty="0"/>
              <a:t>. Hay </a:t>
            </a:r>
            <a:r>
              <a:rPr lang="en-US" err="1"/>
              <a:t>varias</a:t>
            </a:r>
            <a:r>
              <a:rPr lang="en-US" dirty="0"/>
              <a:t> </a:t>
            </a:r>
            <a:r>
              <a:rPr lang="en-US" err="1"/>
              <a:t>estrategias</a:t>
            </a:r>
            <a:r>
              <a:rPr lang="en-US" dirty="0"/>
              <a:t> de </a:t>
            </a:r>
            <a:r>
              <a:rPr lang="en-US" err="1"/>
              <a:t>optimización</a:t>
            </a:r>
            <a:r>
              <a:rPr lang="en-US" dirty="0"/>
              <a:t> que </a:t>
            </a:r>
            <a:r>
              <a:rPr lang="en-US" err="1"/>
              <a:t>pueden</a:t>
            </a:r>
            <a:r>
              <a:rPr lang="en-US" dirty="0"/>
              <a:t> </a:t>
            </a:r>
            <a:r>
              <a:rPr lang="en-US" err="1"/>
              <a:t>aplicarse</a:t>
            </a:r>
            <a:r>
              <a:rPr lang="en-US" dirty="0"/>
              <a:t> para </a:t>
            </a:r>
            <a:r>
              <a:rPr lang="en-US" err="1"/>
              <a:t>mejorar</a:t>
            </a:r>
            <a:r>
              <a:rPr lang="en-US" dirty="0"/>
              <a:t> </a:t>
            </a:r>
            <a:r>
              <a:rPr lang="en-US" err="1"/>
              <a:t>el</a:t>
            </a:r>
            <a:r>
              <a:rPr lang="en-US" dirty="0"/>
              <a:t> </a:t>
            </a:r>
            <a:r>
              <a:rPr lang="en-US" err="1"/>
              <a:t>desempeño</a:t>
            </a:r>
            <a:r>
              <a:rPr lang="en-US" dirty="0"/>
              <a:t> de </a:t>
            </a:r>
            <a:r>
              <a:rPr lang="en-US" err="1"/>
              <a:t>algoritmos</a:t>
            </a:r>
            <a:r>
              <a:rPr lang="en-US" dirty="0"/>
              <a:t> </a:t>
            </a:r>
            <a:r>
              <a:rPr lang="en-US" err="1"/>
              <a:t>paralelos</a:t>
            </a:r>
            <a:r>
              <a:rPr lang="en-US" dirty="0"/>
              <a:t>, </a:t>
            </a:r>
            <a:r>
              <a:rPr lang="en-US" err="1"/>
              <a:t>especialmente</a:t>
            </a:r>
            <a:r>
              <a:rPr lang="en-US" dirty="0"/>
              <a:t> </a:t>
            </a:r>
            <a:r>
              <a:rPr lang="en-US" err="1"/>
              <a:t>en</a:t>
            </a:r>
            <a:r>
              <a:rPr lang="en-US" dirty="0"/>
              <a:t> </a:t>
            </a:r>
            <a:r>
              <a:rPr lang="en-US" err="1"/>
              <a:t>términos</a:t>
            </a:r>
            <a:r>
              <a:rPr lang="en-US" dirty="0"/>
              <a:t> de la </a:t>
            </a:r>
            <a:r>
              <a:rPr lang="en-US" err="1"/>
              <a:t>complejidad</a:t>
            </a:r>
            <a:r>
              <a:rPr lang="en-US" dirty="0"/>
              <a:t> de la </a:t>
            </a:r>
            <a:r>
              <a:rPr lang="en-US" err="1"/>
              <a:t>comunicación</a:t>
            </a:r>
            <a:r>
              <a:rPr lang="en-US" dirty="0"/>
              <a:t>: </a:t>
            </a:r>
            <a:endParaRPr lang="en-US"/>
          </a:p>
          <a:p>
            <a:r>
              <a:rPr lang="en-US" dirty="0" err="1"/>
              <a:t>Reducción</a:t>
            </a:r>
            <a:r>
              <a:rPr lang="en-US" dirty="0"/>
              <a:t> de la </a:t>
            </a:r>
            <a:r>
              <a:rPr lang="en-US" dirty="0" err="1"/>
              <a:t>Cantidad</a:t>
            </a:r>
            <a:r>
              <a:rPr lang="en-US" dirty="0"/>
              <a:t> de Datos: </a:t>
            </a:r>
            <a:r>
              <a:rPr lang="en-US" dirty="0" err="1"/>
              <a:t>Reducir</a:t>
            </a:r>
            <a:r>
              <a:rPr lang="en-US" dirty="0"/>
              <a:t> la </a:t>
            </a:r>
            <a:r>
              <a:rPr lang="en-US" dirty="0" err="1"/>
              <a:t>cantidad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que se </a:t>
            </a:r>
            <a:r>
              <a:rPr lang="en-US" dirty="0" err="1"/>
              <a:t>deben</a:t>
            </a:r>
            <a:r>
              <a:rPr lang="en-US" dirty="0"/>
              <a:t> </a:t>
            </a:r>
            <a:r>
              <a:rPr lang="en-US" dirty="0" err="1"/>
              <a:t>transferir</a:t>
            </a:r>
            <a:r>
              <a:rPr lang="en-US" dirty="0"/>
              <a:t> entre </a:t>
            </a:r>
            <a:r>
              <a:rPr lang="en-US" dirty="0" err="1"/>
              <a:t>procesadores</a:t>
            </a:r>
            <a:r>
              <a:rPr lang="en-US" dirty="0"/>
              <a:t>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ayudar</a:t>
            </a:r>
            <a:r>
              <a:rPr lang="en-US" dirty="0"/>
              <a:t> a </a:t>
            </a:r>
            <a:r>
              <a:rPr lang="en-US" dirty="0" err="1"/>
              <a:t>disminuir</a:t>
            </a:r>
            <a:r>
              <a:rPr lang="en-US" dirty="0"/>
              <a:t> la </a:t>
            </a:r>
            <a:r>
              <a:rPr lang="en-US" dirty="0" err="1"/>
              <a:t>complejidad</a:t>
            </a:r>
            <a:r>
              <a:rPr lang="en-US" dirty="0"/>
              <a:t> de la </a:t>
            </a:r>
            <a:r>
              <a:rPr lang="en-US" dirty="0" err="1"/>
              <a:t>comunicación</a:t>
            </a:r>
            <a:r>
              <a:rPr lang="en-US" dirty="0"/>
              <a:t>. Esto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lograrse</a:t>
            </a:r>
            <a:r>
              <a:rPr lang="en-US" dirty="0"/>
              <a:t> </a:t>
            </a:r>
            <a:r>
              <a:rPr lang="en-US" dirty="0" err="1"/>
              <a:t>mediante</a:t>
            </a:r>
            <a:r>
              <a:rPr lang="en-US" dirty="0"/>
              <a:t> </a:t>
            </a:r>
            <a:r>
              <a:rPr lang="en-US" dirty="0" err="1"/>
              <a:t>técnicas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la </a:t>
            </a:r>
            <a:r>
              <a:rPr lang="en-US" dirty="0" err="1"/>
              <a:t>computación</a:t>
            </a:r>
            <a:r>
              <a:rPr lang="en-US" dirty="0"/>
              <a:t> local y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uso</a:t>
            </a:r>
            <a:r>
              <a:rPr lang="en-US" dirty="0"/>
              <a:t> </a:t>
            </a:r>
            <a:r>
              <a:rPr lang="en-US" dirty="0" err="1"/>
              <a:t>eficiente</a:t>
            </a:r>
            <a:r>
              <a:rPr lang="en-US" dirty="0"/>
              <a:t> de </a:t>
            </a:r>
            <a:r>
              <a:rPr lang="en-US" dirty="0" err="1"/>
              <a:t>estructuras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.</a:t>
            </a:r>
          </a:p>
          <a:p>
            <a:r>
              <a:rPr lang="en-US" dirty="0" err="1"/>
              <a:t>Uso</a:t>
            </a:r>
            <a:r>
              <a:rPr lang="en-US" dirty="0"/>
              <a:t> de </a:t>
            </a:r>
            <a:r>
              <a:rPr lang="en-US" dirty="0" err="1"/>
              <a:t>Comunicación</a:t>
            </a:r>
            <a:r>
              <a:rPr lang="en-US" dirty="0"/>
              <a:t> </a:t>
            </a:r>
            <a:r>
              <a:rPr lang="en-US" dirty="0" err="1"/>
              <a:t>Asíncrona</a:t>
            </a:r>
            <a:r>
              <a:rPr lang="en-US" dirty="0"/>
              <a:t>: </a:t>
            </a:r>
            <a:r>
              <a:rPr lang="en-US" dirty="0" err="1"/>
              <a:t>Implementar</a:t>
            </a:r>
            <a:r>
              <a:rPr lang="en-US" dirty="0"/>
              <a:t> </a:t>
            </a:r>
            <a:r>
              <a:rPr lang="en-US" dirty="0" err="1"/>
              <a:t>técnicas</a:t>
            </a:r>
            <a:r>
              <a:rPr lang="en-US" dirty="0"/>
              <a:t> de </a:t>
            </a:r>
            <a:r>
              <a:rPr lang="en-US" dirty="0" err="1"/>
              <a:t>comunicación</a:t>
            </a:r>
            <a:r>
              <a:rPr lang="en-US" dirty="0"/>
              <a:t> </a:t>
            </a:r>
            <a:r>
              <a:rPr lang="en-US" dirty="0" err="1"/>
              <a:t>asincrónica</a:t>
            </a:r>
            <a:r>
              <a:rPr lang="en-US" dirty="0"/>
              <a:t>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permitir</a:t>
            </a:r>
            <a:r>
              <a:rPr lang="en-US" dirty="0"/>
              <a:t> que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procesadores</a:t>
            </a:r>
            <a:r>
              <a:rPr lang="en-US" dirty="0"/>
              <a:t> </a:t>
            </a:r>
            <a:r>
              <a:rPr lang="en-US" dirty="0" err="1"/>
              <a:t>continúen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trabajo</a:t>
            </a:r>
            <a:r>
              <a:rPr lang="en-US" dirty="0"/>
              <a:t> sin </a:t>
            </a:r>
            <a:r>
              <a:rPr lang="en-US" dirty="0" err="1"/>
              <a:t>esperar</a:t>
            </a:r>
            <a:r>
              <a:rPr lang="en-US" dirty="0"/>
              <a:t> a que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demás</a:t>
            </a:r>
            <a:r>
              <a:rPr lang="en-US" dirty="0"/>
              <a:t> </a:t>
            </a:r>
            <a:r>
              <a:rPr lang="en-US" dirty="0" err="1"/>
              <a:t>completen</a:t>
            </a:r>
            <a:r>
              <a:rPr lang="en-US" dirty="0"/>
              <a:t> las </a:t>
            </a:r>
            <a:r>
              <a:rPr lang="en-US" dirty="0" err="1"/>
              <a:t>operaciones</a:t>
            </a:r>
            <a:r>
              <a:rPr lang="en-US" dirty="0"/>
              <a:t> de </a:t>
            </a:r>
            <a:r>
              <a:rPr lang="en-US" dirty="0" err="1"/>
              <a:t>comunicación</a:t>
            </a:r>
            <a:r>
              <a:rPr lang="en-US" dirty="0"/>
              <a:t>. </a:t>
            </a:r>
          </a:p>
          <a:p>
            <a:r>
              <a:rPr lang="en-US" dirty="0"/>
              <a:t>Balance de Carga de Memoria: En </a:t>
            </a:r>
            <a:r>
              <a:rPr lang="en-US" dirty="0" err="1"/>
              <a:t>sistemas</a:t>
            </a:r>
            <a:r>
              <a:rPr lang="en-US" dirty="0"/>
              <a:t> con </a:t>
            </a:r>
            <a:r>
              <a:rPr lang="en-US" dirty="0" err="1"/>
              <a:t>memoria</a:t>
            </a:r>
            <a:r>
              <a:rPr lang="en-US" dirty="0"/>
              <a:t> </a:t>
            </a:r>
            <a:r>
              <a:rPr lang="en-US" dirty="0" err="1"/>
              <a:t>compartida</a:t>
            </a:r>
            <a:r>
              <a:rPr lang="en-US" dirty="0"/>
              <a:t>, </a:t>
            </a:r>
            <a:r>
              <a:rPr lang="en-US" dirty="0" err="1"/>
              <a:t>asegurar</a:t>
            </a:r>
            <a:r>
              <a:rPr lang="en-US" dirty="0"/>
              <a:t> un </a:t>
            </a:r>
            <a:r>
              <a:rPr lang="en-US" dirty="0" err="1"/>
              <a:t>equilibrio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la carga de </a:t>
            </a:r>
            <a:r>
              <a:rPr lang="en-US" dirty="0" err="1"/>
              <a:t>memoria</a:t>
            </a:r>
            <a:r>
              <a:rPr lang="en-US" dirty="0"/>
              <a:t>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evitar</a:t>
            </a:r>
            <a:r>
              <a:rPr lang="en-US" dirty="0"/>
              <a:t> </a:t>
            </a:r>
            <a:r>
              <a:rPr lang="en-US" dirty="0" err="1"/>
              <a:t>cuellos</a:t>
            </a:r>
            <a:r>
              <a:rPr lang="en-US" dirty="0"/>
              <a:t> de </a:t>
            </a:r>
            <a:r>
              <a:rPr lang="en-US" dirty="0" err="1"/>
              <a:t>botella</a:t>
            </a:r>
            <a:r>
              <a:rPr lang="en-US" dirty="0"/>
              <a:t> y </a:t>
            </a:r>
            <a:r>
              <a:rPr lang="en-US" dirty="0" err="1"/>
              <a:t>mejorar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rendimiento</a:t>
            </a:r>
            <a:r>
              <a:rPr lang="en-US" dirty="0"/>
              <a:t> general del </a:t>
            </a:r>
            <a:r>
              <a:rPr lang="en-US" dirty="0" err="1"/>
              <a:t>sistema</a:t>
            </a:r>
            <a:r>
              <a:rPr lang="en-US" dirty="0"/>
              <a:t>.</a:t>
            </a:r>
          </a:p>
          <a:p>
            <a:r>
              <a:rPr lang="en-US" dirty="0" err="1"/>
              <a:t>Paralelización</a:t>
            </a:r>
            <a:r>
              <a:rPr lang="en-US" dirty="0"/>
              <a:t> </a:t>
            </a:r>
            <a:r>
              <a:rPr lang="en-US" dirty="0" err="1"/>
              <a:t>Efectiva</a:t>
            </a:r>
            <a:r>
              <a:rPr lang="en-US" dirty="0"/>
              <a:t>: </a:t>
            </a:r>
            <a:r>
              <a:rPr lang="en-US" dirty="0" err="1"/>
              <a:t>Diseñar</a:t>
            </a:r>
            <a:r>
              <a:rPr lang="en-US" dirty="0"/>
              <a:t> </a:t>
            </a:r>
            <a:r>
              <a:rPr lang="en-US" dirty="0" err="1"/>
              <a:t>algoritmos</a:t>
            </a:r>
            <a:r>
              <a:rPr lang="en-US" dirty="0"/>
              <a:t> que </a:t>
            </a:r>
            <a:r>
              <a:rPr lang="en-US" dirty="0" err="1"/>
              <a:t>puedan</a:t>
            </a:r>
            <a:r>
              <a:rPr lang="en-US" dirty="0"/>
              <a:t> ser </a:t>
            </a:r>
            <a:r>
              <a:rPr lang="en-US" dirty="0" err="1"/>
              <a:t>paralelizados</a:t>
            </a:r>
            <a:r>
              <a:rPr lang="en-US" dirty="0"/>
              <a:t> de </a:t>
            </a:r>
            <a:r>
              <a:rPr lang="en-US" dirty="0" err="1"/>
              <a:t>manera</a:t>
            </a:r>
            <a:r>
              <a:rPr lang="en-US" dirty="0"/>
              <a:t> </a:t>
            </a:r>
            <a:r>
              <a:rPr lang="en-US" dirty="0" err="1"/>
              <a:t>eficiente</a:t>
            </a:r>
            <a:r>
              <a:rPr lang="en-US" dirty="0"/>
              <a:t>, </a:t>
            </a:r>
            <a:r>
              <a:rPr lang="en-US" dirty="0" err="1"/>
              <a:t>minimizando</a:t>
            </a:r>
            <a:r>
              <a:rPr lang="en-US" dirty="0"/>
              <a:t> las </a:t>
            </a:r>
            <a:r>
              <a:rPr lang="en-US" dirty="0" err="1"/>
              <a:t>dependencias</a:t>
            </a:r>
            <a:r>
              <a:rPr lang="en-US" dirty="0"/>
              <a:t> entre </a:t>
            </a:r>
            <a:r>
              <a:rPr lang="en-US" dirty="0" err="1"/>
              <a:t>tareas</a:t>
            </a:r>
            <a:r>
              <a:rPr lang="en-US" dirty="0"/>
              <a:t>,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mejorar</a:t>
            </a:r>
            <a:r>
              <a:rPr lang="en-US" dirty="0"/>
              <a:t> </a:t>
            </a:r>
            <a:r>
              <a:rPr lang="en-US" dirty="0" err="1"/>
              <a:t>significativamente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rendimiento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paralelos</a:t>
            </a:r>
            <a:r>
              <a:rPr lang="en-US" dirty="0"/>
              <a:t>.</a:t>
            </a:r>
          </a:p>
          <a:p>
            <a:r>
              <a:rPr lang="en-US" dirty="0"/>
              <a:t>División de </a:t>
            </a:r>
            <a:r>
              <a:rPr lang="en-US" dirty="0" err="1"/>
              <a:t>Tareas</a:t>
            </a:r>
            <a:r>
              <a:rPr lang="en-US" dirty="0"/>
              <a:t>: </a:t>
            </a:r>
            <a:r>
              <a:rPr lang="en-US" dirty="0" err="1"/>
              <a:t>Determinar</a:t>
            </a:r>
            <a:r>
              <a:rPr lang="en-US" dirty="0"/>
              <a:t> la </a:t>
            </a:r>
            <a:r>
              <a:rPr lang="en-US" dirty="0" err="1"/>
              <a:t>granularidad</a:t>
            </a:r>
            <a:r>
              <a:rPr lang="en-US" dirty="0"/>
              <a:t> </a:t>
            </a:r>
            <a:r>
              <a:rPr lang="en-US" dirty="0" err="1"/>
              <a:t>adecuada</a:t>
            </a:r>
            <a:r>
              <a:rPr lang="en-US" dirty="0"/>
              <a:t> para </a:t>
            </a:r>
            <a:r>
              <a:rPr lang="en-US" dirty="0" err="1"/>
              <a:t>dividir</a:t>
            </a:r>
            <a:r>
              <a:rPr lang="en-US" dirty="0"/>
              <a:t> las </a:t>
            </a:r>
            <a:r>
              <a:rPr lang="en-US" dirty="0" err="1"/>
              <a:t>tareas</a:t>
            </a:r>
            <a:r>
              <a:rPr lang="en-US" dirty="0"/>
              <a:t> entre </a:t>
            </a:r>
            <a:r>
              <a:rPr lang="en-US" dirty="0" err="1"/>
              <a:t>procesadores</a:t>
            </a:r>
            <a:r>
              <a:rPr lang="en-US" dirty="0"/>
              <a:t>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evitar</a:t>
            </a:r>
            <a:r>
              <a:rPr lang="en-US" dirty="0"/>
              <a:t> la </a:t>
            </a:r>
            <a:r>
              <a:rPr lang="en-US" dirty="0" err="1"/>
              <a:t>sobrecarga</a:t>
            </a:r>
            <a:r>
              <a:rPr lang="en-US" dirty="0"/>
              <a:t> de </a:t>
            </a:r>
            <a:r>
              <a:rPr lang="en-US" dirty="0" err="1"/>
              <a:t>comunicación</a:t>
            </a:r>
            <a:r>
              <a:rPr lang="en-US" dirty="0"/>
              <a:t> y </a:t>
            </a:r>
            <a:r>
              <a:rPr lang="en-US" dirty="0" err="1"/>
              <a:t>optimizar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uso</a:t>
            </a:r>
            <a:r>
              <a:rPr lang="en-US" dirty="0"/>
              <a:t>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recursos</a:t>
            </a:r>
            <a:r>
              <a:rPr lang="en-US" dirty="0"/>
              <a:t> </a:t>
            </a:r>
            <a:r>
              <a:rPr lang="en-US" dirty="0" err="1"/>
              <a:t>disponibles</a:t>
            </a:r>
            <a:r>
              <a:rPr lang="en-US" dirty="0"/>
              <a:t>.</a:t>
            </a:r>
          </a:p>
          <a:p>
            <a:r>
              <a:rPr lang="en-US" dirty="0"/>
              <a:t>Prefetching y </a:t>
            </a:r>
            <a:r>
              <a:rPr lang="en-US" dirty="0" err="1"/>
              <a:t>Almacenamiento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Caché</a:t>
            </a:r>
            <a:r>
              <a:rPr lang="en-US" dirty="0"/>
              <a:t>: </a:t>
            </a:r>
            <a:r>
              <a:rPr lang="en-US" dirty="0" err="1"/>
              <a:t>Utilizar</a:t>
            </a:r>
            <a:r>
              <a:rPr lang="en-US" dirty="0"/>
              <a:t> </a:t>
            </a:r>
            <a:r>
              <a:rPr lang="en-US" dirty="0" err="1"/>
              <a:t>técnicas</a:t>
            </a:r>
            <a:r>
              <a:rPr lang="en-US" dirty="0"/>
              <a:t> de prefetching y </a:t>
            </a:r>
            <a:r>
              <a:rPr lang="en-US" dirty="0" err="1"/>
              <a:t>optimizar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acceso</a:t>
            </a:r>
            <a:r>
              <a:rPr lang="en-US" dirty="0"/>
              <a:t> a la </a:t>
            </a:r>
            <a:r>
              <a:rPr lang="en-US" dirty="0" err="1"/>
              <a:t>memoria</a:t>
            </a:r>
            <a:r>
              <a:rPr lang="en-US" dirty="0"/>
              <a:t> </a:t>
            </a:r>
            <a:r>
              <a:rPr lang="en-US" dirty="0" err="1"/>
              <a:t>caché</a:t>
            </a:r>
            <a:r>
              <a:rPr lang="en-US" dirty="0"/>
              <a:t>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reducir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tiempo</a:t>
            </a:r>
            <a:r>
              <a:rPr lang="en-US" dirty="0"/>
              <a:t> de </a:t>
            </a:r>
            <a:r>
              <a:rPr lang="en-US" dirty="0" err="1"/>
              <a:t>acceso</a:t>
            </a:r>
            <a:r>
              <a:rPr lang="en-US" dirty="0"/>
              <a:t> a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datos</a:t>
            </a:r>
            <a:r>
              <a:rPr lang="en-US" dirty="0"/>
              <a:t>, </a:t>
            </a:r>
            <a:r>
              <a:rPr lang="en-US" dirty="0" err="1"/>
              <a:t>mejorando</a:t>
            </a:r>
            <a:r>
              <a:rPr lang="en-US" dirty="0"/>
              <a:t> </a:t>
            </a:r>
            <a:r>
              <a:rPr lang="en-US" dirty="0" err="1"/>
              <a:t>así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rendimiento</a:t>
            </a:r>
            <a:r>
              <a:rPr lang="en-US" dirty="0"/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3994796854"/>
      </p:ext>
    </p:extLst>
  </p:cSld>
  <p:clrMapOvr>
    <a:masterClrMapping/>
  </p:clrMapOvr>
</p:sld>
</file>

<file path=ppt/theme/theme1.xml><?xml version="1.0" encoding="utf-8"?>
<a:theme xmlns:a="http://schemas.openxmlformats.org/drawingml/2006/main" name="Bjorn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jornVTI" id="{D01443FD-65CF-4AEF-9B9D-4466C96F9785}" vid="{36EF4262-385E-40E6-B073-FB18FD98BF4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BjornVTI</vt:lpstr>
      <vt:lpstr>Algoritmos Paralelos</vt:lpstr>
      <vt:lpstr>Procesamiento Paralelo</vt:lpstr>
      <vt:lpstr>Modelos De Cómputo Paralelos</vt:lpstr>
      <vt:lpstr>Desempeño Computacional De Algoritmos Paralelos</vt:lpstr>
      <vt:lpstr>Complejidad De La Comunicación</vt:lpstr>
      <vt:lpstr>Optimización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100</cp:revision>
  <dcterms:created xsi:type="dcterms:W3CDTF">2023-10-01T23:25:31Z</dcterms:created>
  <dcterms:modified xsi:type="dcterms:W3CDTF">2023-10-02T00:45:39Z</dcterms:modified>
</cp:coreProperties>
</file>

<file path=docProps/thumbnail.jpeg>
</file>